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1"/>
  </p:notesMasterIdLst>
  <p:sldIdLst>
    <p:sldId id="256" r:id="rId2"/>
    <p:sldId id="327" r:id="rId3"/>
    <p:sldId id="328" r:id="rId4"/>
    <p:sldId id="400" r:id="rId5"/>
    <p:sldId id="741" r:id="rId6"/>
    <p:sldId id="485" r:id="rId7"/>
    <p:sldId id="676" r:id="rId8"/>
    <p:sldId id="783" r:id="rId9"/>
    <p:sldId id="743" r:id="rId10"/>
    <p:sldId id="744" r:id="rId11"/>
    <p:sldId id="745" r:id="rId12"/>
    <p:sldId id="746" r:id="rId13"/>
    <p:sldId id="747" r:id="rId14"/>
    <p:sldId id="748" r:id="rId15"/>
    <p:sldId id="749" r:id="rId16"/>
    <p:sldId id="750" r:id="rId17"/>
    <p:sldId id="751" r:id="rId18"/>
    <p:sldId id="762" r:id="rId19"/>
    <p:sldId id="784" r:id="rId20"/>
    <p:sldId id="785" r:id="rId21"/>
    <p:sldId id="765" r:id="rId22"/>
    <p:sldId id="766" r:id="rId23"/>
    <p:sldId id="786" r:id="rId24"/>
    <p:sldId id="768" r:id="rId25"/>
    <p:sldId id="787" r:id="rId26"/>
    <p:sldId id="788" r:id="rId27"/>
    <p:sldId id="789" r:id="rId28"/>
    <p:sldId id="790" r:id="rId29"/>
    <p:sldId id="791" r:id="rId30"/>
    <p:sldId id="792" r:id="rId31"/>
    <p:sldId id="776" r:id="rId32"/>
    <p:sldId id="778" r:id="rId33"/>
    <p:sldId id="780" r:id="rId34"/>
    <p:sldId id="779" r:id="rId35"/>
    <p:sldId id="781" r:id="rId36"/>
    <p:sldId id="793" r:id="rId37"/>
    <p:sldId id="558" r:id="rId38"/>
    <p:sldId id="298" r:id="rId39"/>
    <p:sldId id="560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622" autoAdjust="0"/>
  </p:normalViewPr>
  <p:slideViewPr>
    <p:cSldViewPr>
      <p:cViewPr varScale="1">
        <p:scale>
          <a:sx n="63" d="100"/>
          <a:sy n="63" d="100"/>
        </p:scale>
        <p:origin x="780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2AAD728D-1367-444F-BD47-FC7BB5098B81}"/>
    <pc:docChg chg="addSld modSld">
      <pc:chgData name="Wittman, Barry" userId="bff186cd-6ce8-41ba-8e8c-e85cdef216de" providerId="ADAL" clId="{2AAD728D-1367-444F-BD47-FC7BB5098B81}" dt="2025-10-08T17:45:09.954" v="71" actId="20577"/>
      <pc:docMkLst>
        <pc:docMk/>
      </pc:docMkLst>
      <pc:sldChg chg="modSp">
        <pc:chgData name="Wittman, Barry" userId="bff186cd-6ce8-41ba-8e8c-e85cdef216de" providerId="ADAL" clId="{2AAD728D-1367-444F-BD47-FC7BB5098B81}" dt="2025-10-08T17:41:23.737" v="5" actId="20577"/>
        <pc:sldMkLst>
          <pc:docMk/>
          <pc:sldMk cId="0" sldId="256"/>
        </pc:sldMkLst>
        <pc:spChg chg="mod">
          <ac:chgData name="Wittman, Barry" userId="bff186cd-6ce8-41ba-8e8c-e85cdef216de" providerId="ADAL" clId="{2AAD728D-1367-444F-BD47-FC7BB5098B81}" dt="2025-10-08T17:41:23.737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2AAD728D-1367-444F-BD47-FC7BB5098B81}" dt="2025-10-08T17:45:09.954" v="71" actId="20577"/>
        <pc:sldMkLst>
          <pc:docMk/>
          <pc:sldMk cId="0" sldId="298"/>
        </pc:sldMkLst>
        <pc:spChg chg="mod">
          <ac:chgData name="Wittman, Barry" userId="bff186cd-6ce8-41ba-8e8c-e85cdef216de" providerId="ADAL" clId="{2AAD728D-1367-444F-BD47-FC7BB5098B81}" dt="2025-10-08T17:45:09.954" v="71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AAD728D-1367-444F-BD47-FC7BB5098B81}" dt="2025-10-08T17:41:32.880" v="7" actId="6549"/>
        <pc:sldMkLst>
          <pc:docMk/>
          <pc:sldMk cId="0" sldId="327"/>
        </pc:sldMkLst>
        <pc:spChg chg="mod">
          <ac:chgData name="Wittman, Barry" userId="bff186cd-6ce8-41ba-8e8c-e85cdef216de" providerId="ADAL" clId="{2AAD728D-1367-444F-BD47-FC7BB5098B81}" dt="2025-10-08T17:41:32.880" v="7" actId="6549"/>
          <ac:spMkLst>
            <pc:docMk/>
            <pc:sldMk cId="0" sldId="327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AAD728D-1367-444F-BD47-FC7BB5098B81}" dt="2025-10-08T17:43:56.815" v="57" actId="20577"/>
        <pc:sldMkLst>
          <pc:docMk/>
          <pc:sldMk cId="3726592535" sldId="560"/>
        </pc:sldMkLst>
        <pc:spChg chg="mod">
          <ac:chgData name="Wittman, Barry" userId="bff186cd-6ce8-41ba-8e8c-e85cdef216de" providerId="ADAL" clId="{2AAD728D-1367-444F-BD47-FC7BB5098B81}" dt="2025-10-08T17:43:56.815" v="57" actId="20577"/>
          <ac:spMkLst>
            <pc:docMk/>
            <pc:sldMk cId="3726592535" sldId="560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2AAD728D-1367-444F-BD47-FC7BB5098B81}" dt="2025-10-08T17:42:01.832" v="26" actId="20577"/>
        <pc:sldMkLst>
          <pc:docMk/>
          <pc:sldMk cId="1480959243" sldId="676"/>
        </pc:sldMkLst>
        <pc:spChg chg="mod">
          <ac:chgData name="Wittman, Barry" userId="bff186cd-6ce8-41ba-8e8c-e85cdef216de" providerId="ADAL" clId="{2AAD728D-1367-444F-BD47-FC7BB5098B81}" dt="2025-10-08T17:42:01.832" v="26" actId="20577"/>
          <ac:spMkLst>
            <pc:docMk/>
            <pc:sldMk cId="1480959243" sldId="676"/>
            <ac:spMk id="2" creationId="{00000000-0000-0000-0000-000000000000}"/>
          </ac:spMkLst>
        </pc:spChg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4150652503" sldId="743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1136239167" sldId="744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4219112947" sldId="745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1116817922" sldId="746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6465039" sldId="747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3214387288" sldId="748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3301939672" sldId="749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1234783794" sldId="750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1801790854" sldId="751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4285783854" sldId="762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848291203" sldId="765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4123628823" sldId="766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1280564436" sldId="768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1499241563" sldId="783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3111639701" sldId="784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2803490555" sldId="785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2075354082" sldId="786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806240051" sldId="787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777671309" sldId="788"/>
        </pc:sldMkLst>
      </pc:sldChg>
      <pc:sldChg chg="add">
        <pc:chgData name="Wittman, Barry" userId="bff186cd-6ce8-41ba-8e8c-e85cdef216de" providerId="ADAL" clId="{2AAD728D-1367-444F-BD47-FC7BB5098B81}" dt="2025-10-08T17:41:47.846" v="8"/>
        <pc:sldMkLst>
          <pc:docMk/>
          <pc:sldMk cId="2904562818" sldId="789"/>
        </pc:sldMkLst>
      </pc:sldChg>
    </pc:docChg>
  </pc:docChgLst>
  <pc:docChgLst>
    <pc:chgData name="Wittman, Barry" userId="bff186cd-6ce8-41ba-8e8c-e85cdef216de" providerId="ADAL" clId="{D54A3519-89B9-4EEB-8985-885D7F2F33E7}"/>
    <pc:docChg chg="addSld modSld sldOrd">
      <pc:chgData name="Wittman, Barry" userId="bff186cd-6ce8-41ba-8e8c-e85cdef216de" providerId="ADAL" clId="{D54A3519-89B9-4EEB-8985-885D7F2F33E7}" dt="2025-10-08T17:46:52.280" v="28" actId="20577"/>
      <pc:docMkLst>
        <pc:docMk/>
      </pc:docMkLst>
      <pc:sldChg chg="modSp add ord">
        <pc:chgData name="Wittman, Barry" userId="bff186cd-6ce8-41ba-8e8c-e85cdef216de" providerId="ADAL" clId="{D54A3519-89B9-4EEB-8985-885D7F2F33E7}" dt="2025-10-08T17:46:52.280" v="28" actId="20577"/>
        <pc:sldMkLst>
          <pc:docMk/>
          <pc:sldMk cId="1412625065" sldId="793"/>
        </pc:sldMkLst>
        <pc:spChg chg="mod">
          <ac:chgData name="Wittman, Barry" userId="bff186cd-6ce8-41ba-8e8c-e85cdef216de" providerId="ADAL" clId="{D54A3519-89B9-4EEB-8985-885D7F2F33E7}" dt="2025-10-08T17:46:52.280" v="28" actId="20577"/>
          <ac:spMkLst>
            <pc:docMk/>
            <pc:sldMk cId="1412625065" sldId="793"/>
            <ac:spMk id="2" creationId="{799A3C41-FD4C-4568-989F-81E0FE40DD7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9421AD-DC8D-4CFC-A203-0A0784A9BFD3}" type="doc">
      <dgm:prSet loTypeId="urn:microsoft.com/office/officeart/2005/8/layout/venn2" loCatId="relationship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CF65EDD-A208-4E91-AC78-70BD04017914}">
      <dgm:prSet phldrT="[Text]" custT="1"/>
      <dgm:spPr/>
      <dgm:t>
        <a:bodyPr/>
        <a:lstStyle/>
        <a:p>
          <a:r>
            <a:rPr lang="en-US" sz="2000" b="1"/>
            <a:t>Unclassified</a:t>
          </a:r>
          <a:endParaRPr lang="en-US" sz="2000" b="1" dirty="0"/>
        </a:p>
      </dgm:t>
    </dgm:pt>
    <dgm:pt modelId="{D4E5EFCE-98D3-4A79-969C-D1D529B4DE22}" type="parTrans" cxnId="{0B3AF0D3-05EA-4D30-89CE-D9ED221D4793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CFF59491-5E5F-46E0-A30A-747FAC3E7E27}" type="sibTrans" cxnId="{0B3AF0D3-05EA-4D30-89CE-D9ED221D4793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298D3E0A-0BDB-498D-B192-B173EB55E452}">
      <dgm:prSet phldrT="[Text]" custT="1"/>
      <dgm:spPr/>
      <dgm:t>
        <a:bodyPr/>
        <a:lstStyle/>
        <a:p>
          <a:r>
            <a:rPr lang="en-US" sz="2000" b="1"/>
            <a:t>Confidential</a:t>
          </a:r>
          <a:endParaRPr lang="en-US" sz="2000" b="1" dirty="0"/>
        </a:p>
      </dgm:t>
    </dgm:pt>
    <dgm:pt modelId="{D260C013-5217-4DF9-BFF2-EA031126D804}" type="parTrans" cxnId="{A47C01B9-5D36-4612-8125-BC2F34B6A2DA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5EE36CF0-4A1D-47E4-8264-CA4B177BD789}" type="sibTrans" cxnId="{A47C01B9-5D36-4612-8125-BC2F34B6A2DA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B393C50B-629C-4C15-8E7D-30FDE0878496}">
      <dgm:prSet phldrT="[Text]" custT="1"/>
      <dgm:spPr/>
      <dgm:t>
        <a:bodyPr/>
        <a:lstStyle/>
        <a:p>
          <a:r>
            <a:rPr lang="en-US" sz="2000" b="1"/>
            <a:t>Secret</a:t>
          </a:r>
          <a:endParaRPr lang="en-US" sz="2000" b="1" dirty="0"/>
        </a:p>
      </dgm:t>
    </dgm:pt>
    <dgm:pt modelId="{BFA1E4D3-6E9C-4452-8809-D7269B99CD01}" type="parTrans" cxnId="{402C7110-4FB7-4805-9A6A-40B9F522FE40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E76D41B1-634F-4A6D-ACE9-AB6B05B2DDF0}" type="sibTrans" cxnId="{402C7110-4FB7-4805-9A6A-40B9F522FE40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963DBB12-73A3-4998-80C1-1B8439CAC5B9}">
      <dgm:prSet phldrT="[Text]" custT="1"/>
      <dgm:spPr/>
      <dgm:t>
        <a:bodyPr/>
        <a:lstStyle/>
        <a:p>
          <a:r>
            <a:rPr lang="en-US" sz="2000" b="1"/>
            <a:t>Top Secret</a:t>
          </a:r>
          <a:endParaRPr lang="en-US" sz="2000" b="1" dirty="0"/>
        </a:p>
      </dgm:t>
    </dgm:pt>
    <dgm:pt modelId="{1A0740F0-CE4A-433F-AE16-A5CE4F55B91C}" type="parTrans" cxnId="{4703FD83-6AD7-4990-9615-EABE1F0B5846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1E4B376C-DB5A-429D-86CE-A6C3A92CFF59}" type="sibTrans" cxnId="{4703FD83-6AD7-4990-9615-EABE1F0B5846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76AC3002-541B-4190-B28B-7A51121F26A8}">
      <dgm:prSet phldrT="[Text]" custT="1"/>
      <dgm:spPr/>
      <dgm:t>
        <a:bodyPr/>
        <a:lstStyle/>
        <a:p>
          <a:r>
            <a:rPr lang="en-US" sz="2000" b="1"/>
            <a:t>Restricted</a:t>
          </a:r>
          <a:endParaRPr lang="en-US" sz="2000" b="1" dirty="0"/>
        </a:p>
      </dgm:t>
    </dgm:pt>
    <dgm:pt modelId="{13DFFB1D-C208-4528-9191-4D55A12D6BE0}" type="parTrans" cxnId="{A3E0FB99-FECB-447A-9763-AC5A2845B6EA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3200D105-EEE7-4F51-A479-157135BD9DE1}" type="sibTrans" cxnId="{A3E0FB99-FECB-447A-9763-AC5A2845B6EA}">
      <dgm:prSet/>
      <dgm:spPr/>
      <dgm:t>
        <a:bodyPr/>
        <a:lstStyle/>
        <a:p>
          <a:endParaRPr lang="en-US" sz="2000" b="1">
            <a:solidFill>
              <a:schemeClr val="tx1"/>
            </a:solidFill>
          </a:endParaRPr>
        </a:p>
      </dgm:t>
    </dgm:pt>
    <dgm:pt modelId="{BE1F854A-86C3-47F1-AB84-D6D46E68AEE7}" type="pres">
      <dgm:prSet presAssocID="{409421AD-DC8D-4CFC-A203-0A0784A9BFD3}" presName="Name0" presStyleCnt="0">
        <dgm:presLayoutVars>
          <dgm:chMax val="7"/>
          <dgm:resizeHandles val="exact"/>
        </dgm:presLayoutVars>
      </dgm:prSet>
      <dgm:spPr/>
    </dgm:pt>
    <dgm:pt modelId="{C4703E38-7AF0-492E-985F-8C01CEFAA5D4}" type="pres">
      <dgm:prSet presAssocID="{409421AD-DC8D-4CFC-A203-0A0784A9BFD3}" presName="comp1" presStyleCnt="0"/>
      <dgm:spPr/>
    </dgm:pt>
    <dgm:pt modelId="{AEFF1CF5-E4FD-43E9-B067-2F11B815465B}" type="pres">
      <dgm:prSet presAssocID="{409421AD-DC8D-4CFC-A203-0A0784A9BFD3}" presName="circle1" presStyleLbl="node1" presStyleIdx="0" presStyleCnt="5"/>
      <dgm:spPr/>
    </dgm:pt>
    <dgm:pt modelId="{A9EB7E2A-15C5-460B-A2D6-557A3CB253DF}" type="pres">
      <dgm:prSet presAssocID="{409421AD-DC8D-4CFC-A203-0A0784A9BFD3}" presName="c1text" presStyleLbl="node1" presStyleIdx="0" presStyleCnt="5">
        <dgm:presLayoutVars>
          <dgm:bulletEnabled val="1"/>
        </dgm:presLayoutVars>
      </dgm:prSet>
      <dgm:spPr/>
    </dgm:pt>
    <dgm:pt modelId="{7F0D5825-4914-454E-A1B4-87AC663698E1}" type="pres">
      <dgm:prSet presAssocID="{409421AD-DC8D-4CFC-A203-0A0784A9BFD3}" presName="comp2" presStyleCnt="0"/>
      <dgm:spPr/>
    </dgm:pt>
    <dgm:pt modelId="{0755AB49-7231-4351-8515-C89178710C58}" type="pres">
      <dgm:prSet presAssocID="{409421AD-DC8D-4CFC-A203-0A0784A9BFD3}" presName="circle2" presStyleLbl="node1" presStyleIdx="1" presStyleCnt="5"/>
      <dgm:spPr/>
    </dgm:pt>
    <dgm:pt modelId="{944AA551-0606-4AAB-B87F-FE4243EE879D}" type="pres">
      <dgm:prSet presAssocID="{409421AD-DC8D-4CFC-A203-0A0784A9BFD3}" presName="c2text" presStyleLbl="node1" presStyleIdx="1" presStyleCnt="5">
        <dgm:presLayoutVars>
          <dgm:bulletEnabled val="1"/>
        </dgm:presLayoutVars>
      </dgm:prSet>
      <dgm:spPr/>
    </dgm:pt>
    <dgm:pt modelId="{83A6D177-AC78-444E-B8F6-8FCD907C825E}" type="pres">
      <dgm:prSet presAssocID="{409421AD-DC8D-4CFC-A203-0A0784A9BFD3}" presName="comp3" presStyleCnt="0"/>
      <dgm:spPr/>
    </dgm:pt>
    <dgm:pt modelId="{9D05EEBB-37BA-4756-90D1-838407B24C10}" type="pres">
      <dgm:prSet presAssocID="{409421AD-DC8D-4CFC-A203-0A0784A9BFD3}" presName="circle3" presStyleLbl="node1" presStyleIdx="2" presStyleCnt="5"/>
      <dgm:spPr/>
    </dgm:pt>
    <dgm:pt modelId="{846773D6-9F21-4468-92D8-0201DB555C11}" type="pres">
      <dgm:prSet presAssocID="{409421AD-DC8D-4CFC-A203-0A0784A9BFD3}" presName="c3text" presStyleLbl="node1" presStyleIdx="2" presStyleCnt="5">
        <dgm:presLayoutVars>
          <dgm:bulletEnabled val="1"/>
        </dgm:presLayoutVars>
      </dgm:prSet>
      <dgm:spPr/>
    </dgm:pt>
    <dgm:pt modelId="{61E58749-5334-4321-AA00-A4B24B3B7029}" type="pres">
      <dgm:prSet presAssocID="{409421AD-DC8D-4CFC-A203-0A0784A9BFD3}" presName="comp4" presStyleCnt="0"/>
      <dgm:spPr/>
    </dgm:pt>
    <dgm:pt modelId="{CBB2D10F-7447-40D3-9F53-78E57D246FBE}" type="pres">
      <dgm:prSet presAssocID="{409421AD-DC8D-4CFC-A203-0A0784A9BFD3}" presName="circle4" presStyleLbl="node1" presStyleIdx="3" presStyleCnt="5"/>
      <dgm:spPr/>
    </dgm:pt>
    <dgm:pt modelId="{0F118B66-E658-4BF8-9437-B67F3D007BF7}" type="pres">
      <dgm:prSet presAssocID="{409421AD-DC8D-4CFC-A203-0A0784A9BFD3}" presName="c4text" presStyleLbl="node1" presStyleIdx="3" presStyleCnt="5">
        <dgm:presLayoutVars>
          <dgm:bulletEnabled val="1"/>
        </dgm:presLayoutVars>
      </dgm:prSet>
      <dgm:spPr/>
    </dgm:pt>
    <dgm:pt modelId="{CBB79A5B-F07C-469E-8E70-F29BE1D453BA}" type="pres">
      <dgm:prSet presAssocID="{409421AD-DC8D-4CFC-A203-0A0784A9BFD3}" presName="comp5" presStyleCnt="0"/>
      <dgm:spPr/>
    </dgm:pt>
    <dgm:pt modelId="{0B47B7F8-3C99-416E-916E-6FFC04EEEA5E}" type="pres">
      <dgm:prSet presAssocID="{409421AD-DC8D-4CFC-A203-0A0784A9BFD3}" presName="circle5" presStyleLbl="node1" presStyleIdx="4" presStyleCnt="5"/>
      <dgm:spPr/>
    </dgm:pt>
    <dgm:pt modelId="{CF567F3C-B9B1-4FF0-8BC1-81DBE75FFBA1}" type="pres">
      <dgm:prSet presAssocID="{409421AD-DC8D-4CFC-A203-0A0784A9BFD3}" presName="c5text" presStyleLbl="node1" presStyleIdx="4" presStyleCnt="5">
        <dgm:presLayoutVars>
          <dgm:bulletEnabled val="1"/>
        </dgm:presLayoutVars>
      </dgm:prSet>
      <dgm:spPr/>
    </dgm:pt>
  </dgm:ptLst>
  <dgm:cxnLst>
    <dgm:cxn modelId="{402C7110-4FB7-4805-9A6A-40B9F522FE40}" srcId="{409421AD-DC8D-4CFC-A203-0A0784A9BFD3}" destId="{B393C50B-629C-4C15-8E7D-30FDE0878496}" srcOrd="3" destOrd="0" parTransId="{BFA1E4D3-6E9C-4452-8809-D7269B99CD01}" sibTransId="{E76D41B1-634F-4A6D-ACE9-AB6B05B2DDF0}"/>
    <dgm:cxn modelId="{98DBCA1C-FCE2-4524-A29E-C10F962797D2}" type="presOf" srcId="{298D3E0A-0BDB-498D-B192-B173EB55E452}" destId="{846773D6-9F21-4468-92D8-0201DB555C11}" srcOrd="1" destOrd="0" presId="urn:microsoft.com/office/officeart/2005/8/layout/venn2"/>
    <dgm:cxn modelId="{3D423837-6435-4ECC-A79C-3BF6EA2B6A4F}" type="presOf" srcId="{298D3E0A-0BDB-498D-B192-B173EB55E452}" destId="{9D05EEBB-37BA-4756-90D1-838407B24C10}" srcOrd="0" destOrd="0" presId="urn:microsoft.com/office/officeart/2005/8/layout/venn2"/>
    <dgm:cxn modelId="{D24E4C3A-3376-414B-A739-0DC81173CB6B}" type="presOf" srcId="{76AC3002-541B-4190-B28B-7A51121F26A8}" destId="{0755AB49-7231-4351-8515-C89178710C58}" srcOrd="0" destOrd="0" presId="urn:microsoft.com/office/officeart/2005/8/layout/venn2"/>
    <dgm:cxn modelId="{2906E56F-D7CA-429C-9AF0-0A538FC6F0EB}" type="presOf" srcId="{963DBB12-73A3-4998-80C1-1B8439CAC5B9}" destId="{0B47B7F8-3C99-416E-916E-6FFC04EEEA5E}" srcOrd="0" destOrd="0" presId="urn:microsoft.com/office/officeart/2005/8/layout/venn2"/>
    <dgm:cxn modelId="{4703FD83-6AD7-4990-9615-EABE1F0B5846}" srcId="{409421AD-DC8D-4CFC-A203-0A0784A9BFD3}" destId="{963DBB12-73A3-4998-80C1-1B8439CAC5B9}" srcOrd="4" destOrd="0" parTransId="{1A0740F0-CE4A-433F-AE16-A5CE4F55B91C}" sibTransId="{1E4B376C-DB5A-429D-86CE-A6C3A92CFF59}"/>
    <dgm:cxn modelId="{0349EE8F-8D66-45D5-B628-CEA7FBE9D221}" type="presOf" srcId="{4CF65EDD-A208-4E91-AC78-70BD04017914}" destId="{AEFF1CF5-E4FD-43E9-B067-2F11B815465B}" srcOrd="0" destOrd="0" presId="urn:microsoft.com/office/officeart/2005/8/layout/venn2"/>
    <dgm:cxn modelId="{8B6FE896-36E3-45EF-A512-7DF3F813984A}" type="presOf" srcId="{B393C50B-629C-4C15-8E7D-30FDE0878496}" destId="{CBB2D10F-7447-40D3-9F53-78E57D246FBE}" srcOrd="0" destOrd="0" presId="urn:microsoft.com/office/officeart/2005/8/layout/venn2"/>
    <dgm:cxn modelId="{A3E0FB99-FECB-447A-9763-AC5A2845B6EA}" srcId="{409421AD-DC8D-4CFC-A203-0A0784A9BFD3}" destId="{76AC3002-541B-4190-B28B-7A51121F26A8}" srcOrd="1" destOrd="0" parTransId="{13DFFB1D-C208-4528-9191-4D55A12D6BE0}" sibTransId="{3200D105-EEE7-4F51-A479-157135BD9DE1}"/>
    <dgm:cxn modelId="{7780DA9F-5B90-4FD4-8789-48008F850AB2}" type="presOf" srcId="{B393C50B-629C-4C15-8E7D-30FDE0878496}" destId="{0F118B66-E658-4BF8-9437-B67F3D007BF7}" srcOrd="1" destOrd="0" presId="urn:microsoft.com/office/officeart/2005/8/layout/venn2"/>
    <dgm:cxn modelId="{BC0B44A8-41B6-4617-AF01-65EDE1A80AD9}" type="presOf" srcId="{963DBB12-73A3-4998-80C1-1B8439CAC5B9}" destId="{CF567F3C-B9B1-4FF0-8BC1-81DBE75FFBA1}" srcOrd="1" destOrd="0" presId="urn:microsoft.com/office/officeart/2005/8/layout/venn2"/>
    <dgm:cxn modelId="{A47C01B9-5D36-4612-8125-BC2F34B6A2DA}" srcId="{409421AD-DC8D-4CFC-A203-0A0784A9BFD3}" destId="{298D3E0A-0BDB-498D-B192-B173EB55E452}" srcOrd="2" destOrd="0" parTransId="{D260C013-5217-4DF9-BFF2-EA031126D804}" sibTransId="{5EE36CF0-4A1D-47E4-8264-CA4B177BD789}"/>
    <dgm:cxn modelId="{BA3CCDBD-E8C2-45D1-AA78-E951CD098283}" type="presOf" srcId="{4CF65EDD-A208-4E91-AC78-70BD04017914}" destId="{A9EB7E2A-15C5-460B-A2D6-557A3CB253DF}" srcOrd="1" destOrd="0" presId="urn:microsoft.com/office/officeart/2005/8/layout/venn2"/>
    <dgm:cxn modelId="{0B3AF0D3-05EA-4D30-89CE-D9ED221D4793}" srcId="{409421AD-DC8D-4CFC-A203-0A0784A9BFD3}" destId="{4CF65EDD-A208-4E91-AC78-70BD04017914}" srcOrd="0" destOrd="0" parTransId="{D4E5EFCE-98D3-4A79-969C-D1D529B4DE22}" sibTransId="{CFF59491-5E5F-46E0-A30A-747FAC3E7E27}"/>
    <dgm:cxn modelId="{04F909EA-EC98-4F09-B7E8-D6F3FD06763A}" type="presOf" srcId="{76AC3002-541B-4190-B28B-7A51121F26A8}" destId="{944AA551-0606-4AAB-B87F-FE4243EE879D}" srcOrd="1" destOrd="0" presId="urn:microsoft.com/office/officeart/2005/8/layout/venn2"/>
    <dgm:cxn modelId="{8F0BDEF3-66A0-4611-8880-D36DC5781139}" type="presOf" srcId="{409421AD-DC8D-4CFC-A203-0A0784A9BFD3}" destId="{BE1F854A-86C3-47F1-AB84-D6D46E68AEE7}" srcOrd="0" destOrd="0" presId="urn:microsoft.com/office/officeart/2005/8/layout/venn2"/>
    <dgm:cxn modelId="{6454FB64-5887-43E1-89FF-FF7A378C36EE}" type="presParOf" srcId="{BE1F854A-86C3-47F1-AB84-D6D46E68AEE7}" destId="{C4703E38-7AF0-492E-985F-8C01CEFAA5D4}" srcOrd="0" destOrd="0" presId="urn:microsoft.com/office/officeart/2005/8/layout/venn2"/>
    <dgm:cxn modelId="{DEE90E4F-C171-40F9-A5CA-959EBCD8C04D}" type="presParOf" srcId="{C4703E38-7AF0-492E-985F-8C01CEFAA5D4}" destId="{AEFF1CF5-E4FD-43E9-B067-2F11B815465B}" srcOrd="0" destOrd="0" presId="urn:microsoft.com/office/officeart/2005/8/layout/venn2"/>
    <dgm:cxn modelId="{5D217889-1A7E-4FA1-9525-894D6FB7DA69}" type="presParOf" srcId="{C4703E38-7AF0-492E-985F-8C01CEFAA5D4}" destId="{A9EB7E2A-15C5-460B-A2D6-557A3CB253DF}" srcOrd="1" destOrd="0" presId="urn:microsoft.com/office/officeart/2005/8/layout/venn2"/>
    <dgm:cxn modelId="{E8C8DD9F-F0FB-49E6-8D45-E6600341B942}" type="presParOf" srcId="{BE1F854A-86C3-47F1-AB84-D6D46E68AEE7}" destId="{7F0D5825-4914-454E-A1B4-87AC663698E1}" srcOrd="1" destOrd="0" presId="urn:microsoft.com/office/officeart/2005/8/layout/venn2"/>
    <dgm:cxn modelId="{C58CE7F3-A7F2-4F57-BA04-C85B2C397AE3}" type="presParOf" srcId="{7F0D5825-4914-454E-A1B4-87AC663698E1}" destId="{0755AB49-7231-4351-8515-C89178710C58}" srcOrd="0" destOrd="0" presId="urn:microsoft.com/office/officeart/2005/8/layout/venn2"/>
    <dgm:cxn modelId="{754A03A0-39E9-4DC5-921A-FB4712C74F5F}" type="presParOf" srcId="{7F0D5825-4914-454E-A1B4-87AC663698E1}" destId="{944AA551-0606-4AAB-B87F-FE4243EE879D}" srcOrd="1" destOrd="0" presId="urn:microsoft.com/office/officeart/2005/8/layout/venn2"/>
    <dgm:cxn modelId="{FF48BD7B-5ED4-4566-9463-4317C7206B1E}" type="presParOf" srcId="{BE1F854A-86C3-47F1-AB84-D6D46E68AEE7}" destId="{83A6D177-AC78-444E-B8F6-8FCD907C825E}" srcOrd="2" destOrd="0" presId="urn:microsoft.com/office/officeart/2005/8/layout/venn2"/>
    <dgm:cxn modelId="{707AACEC-62DD-4C0A-B908-45D3EBBC4C9C}" type="presParOf" srcId="{83A6D177-AC78-444E-B8F6-8FCD907C825E}" destId="{9D05EEBB-37BA-4756-90D1-838407B24C10}" srcOrd="0" destOrd="0" presId="urn:microsoft.com/office/officeart/2005/8/layout/venn2"/>
    <dgm:cxn modelId="{3CADA8D7-4775-4EEC-A4AF-376F20E8DC88}" type="presParOf" srcId="{83A6D177-AC78-444E-B8F6-8FCD907C825E}" destId="{846773D6-9F21-4468-92D8-0201DB555C11}" srcOrd="1" destOrd="0" presId="urn:microsoft.com/office/officeart/2005/8/layout/venn2"/>
    <dgm:cxn modelId="{30B5E4E6-B019-4DAB-9D4A-666D6C8949B3}" type="presParOf" srcId="{BE1F854A-86C3-47F1-AB84-D6D46E68AEE7}" destId="{61E58749-5334-4321-AA00-A4B24B3B7029}" srcOrd="3" destOrd="0" presId="urn:microsoft.com/office/officeart/2005/8/layout/venn2"/>
    <dgm:cxn modelId="{DA167813-026D-4869-B809-BD75BA36C19C}" type="presParOf" srcId="{61E58749-5334-4321-AA00-A4B24B3B7029}" destId="{CBB2D10F-7447-40D3-9F53-78E57D246FBE}" srcOrd="0" destOrd="0" presId="urn:microsoft.com/office/officeart/2005/8/layout/venn2"/>
    <dgm:cxn modelId="{F5F07720-C243-4651-BE54-69E59666A57F}" type="presParOf" srcId="{61E58749-5334-4321-AA00-A4B24B3B7029}" destId="{0F118B66-E658-4BF8-9437-B67F3D007BF7}" srcOrd="1" destOrd="0" presId="urn:microsoft.com/office/officeart/2005/8/layout/venn2"/>
    <dgm:cxn modelId="{0FAC13DA-2326-40D1-9919-B4E3D77221B7}" type="presParOf" srcId="{BE1F854A-86C3-47F1-AB84-D6D46E68AEE7}" destId="{CBB79A5B-F07C-469E-8E70-F29BE1D453BA}" srcOrd="4" destOrd="0" presId="urn:microsoft.com/office/officeart/2005/8/layout/venn2"/>
    <dgm:cxn modelId="{0B05D7DD-44F3-4A5B-ACA0-8E3623736941}" type="presParOf" srcId="{CBB79A5B-F07C-469E-8E70-F29BE1D453BA}" destId="{0B47B7F8-3C99-416E-916E-6FFC04EEEA5E}" srcOrd="0" destOrd="0" presId="urn:microsoft.com/office/officeart/2005/8/layout/venn2"/>
    <dgm:cxn modelId="{83D2B8E7-551B-47A9-9722-227571049178}" type="presParOf" srcId="{CBB79A5B-F07C-469E-8E70-F29BE1D453BA}" destId="{CF567F3C-B9B1-4FF0-8BC1-81DBE75FFBA1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FF1CF5-E4FD-43E9-B067-2F11B815465B}">
      <dsp:nvSpPr>
        <dsp:cNvPr id="0" name=""/>
        <dsp:cNvSpPr/>
      </dsp:nvSpPr>
      <dsp:spPr>
        <a:xfrm>
          <a:off x="1001896" y="0"/>
          <a:ext cx="4625607" cy="462560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Unclassified</a:t>
          </a:r>
          <a:endParaRPr lang="en-US" sz="2000" b="1" kern="1200" dirty="0"/>
        </a:p>
      </dsp:txBody>
      <dsp:txXfrm>
        <a:off x="2447398" y="231280"/>
        <a:ext cx="1734603" cy="462560"/>
      </dsp:txXfrm>
    </dsp:sp>
    <dsp:sp modelId="{0755AB49-7231-4351-8515-C89178710C58}">
      <dsp:nvSpPr>
        <dsp:cNvPr id="0" name=""/>
        <dsp:cNvSpPr/>
      </dsp:nvSpPr>
      <dsp:spPr>
        <a:xfrm>
          <a:off x="1348816" y="693841"/>
          <a:ext cx="3931766" cy="3931766"/>
        </a:xfrm>
        <a:prstGeom prst="ellipse">
          <a:avLst/>
        </a:prstGeom>
        <a:gradFill rotWithShape="0">
          <a:gsLst>
            <a:gs pos="0">
              <a:schemeClr val="accent3">
                <a:hueOff val="2812566"/>
                <a:satOff val="-4220"/>
                <a:lumOff val="-686"/>
                <a:alphaOff val="0"/>
                <a:shade val="51000"/>
                <a:satMod val="130000"/>
              </a:schemeClr>
            </a:gs>
            <a:gs pos="80000">
              <a:schemeClr val="accent3">
                <a:hueOff val="2812566"/>
                <a:satOff val="-4220"/>
                <a:lumOff val="-686"/>
                <a:alphaOff val="0"/>
                <a:shade val="93000"/>
                <a:satMod val="130000"/>
              </a:schemeClr>
            </a:gs>
            <a:gs pos="100000">
              <a:schemeClr val="accent3">
                <a:hueOff val="2812566"/>
                <a:satOff val="-4220"/>
                <a:lumOff val="-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Restricted</a:t>
          </a:r>
          <a:endParaRPr lang="en-US" sz="2000" b="1" kern="1200" dirty="0"/>
        </a:p>
      </dsp:txBody>
      <dsp:txXfrm>
        <a:off x="2466912" y="919917"/>
        <a:ext cx="1695574" cy="452153"/>
      </dsp:txXfrm>
    </dsp:sp>
    <dsp:sp modelId="{9D05EEBB-37BA-4756-90D1-838407B24C10}">
      <dsp:nvSpPr>
        <dsp:cNvPr id="0" name=""/>
        <dsp:cNvSpPr/>
      </dsp:nvSpPr>
      <dsp:spPr>
        <a:xfrm>
          <a:off x="1695737" y="1387682"/>
          <a:ext cx="3237925" cy="3237925"/>
        </a:xfrm>
        <a:prstGeom prst="ellips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Confidential</a:t>
          </a:r>
          <a:endParaRPr lang="en-US" sz="2000" b="1" kern="1200" dirty="0"/>
        </a:p>
      </dsp:txBody>
      <dsp:txXfrm>
        <a:off x="2476886" y="1611099"/>
        <a:ext cx="1675626" cy="446833"/>
      </dsp:txXfrm>
    </dsp:sp>
    <dsp:sp modelId="{CBB2D10F-7447-40D3-9F53-78E57D246FBE}">
      <dsp:nvSpPr>
        <dsp:cNvPr id="0" name=""/>
        <dsp:cNvSpPr/>
      </dsp:nvSpPr>
      <dsp:spPr>
        <a:xfrm>
          <a:off x="2042657" y="2081523"/>
          <a:ext cx="2544084" cy="2544084"/>
        </a:xfrm>
        <a:prstGeom prst="ellipse">
          <a:avLst/>
        </a:prstGeom>
        <a:gradFill rotWithShape="0">
          <a:gsLst>
            <a:gs pos="0">
              <a:schemeClr val="accent3">
                <a:hueOff val="8437698"/>
                <a:satOff val="-12660"/>
                <a:lumOff val="-2059"/>
                <a:alphaOff val="0"/>
                <a:shade val="51000"/>
                <a:satMod val="130000"/>
              </a:schemeClr>
            </a:gs>
            <a:gs pos="80000">
              <a:schemeClr val="accent3">
                <a:hueOff val="8437698"/>
                <a:satOff val="-12660"/>
                <a:lumOff val="-2059"/>
                <a:alphaOff val="0"/>
                <a:shade val="93000"/>
                <a:satMod val="130000"/>
              </a:schemeClr>
            </a:gs>
            <a:gs pos="100000">
              <a:schemeClr val="accent3">
                <a:hueOff val="8437698"/>
                <a:satOff val="-12660"/>
                <a:lumOff val="-20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Secret</a:t>
          </a:r>
          <a:endParaRPr lang="en-US" sz="2000" b="1" kern="1200" dirty="0"/>
        </a:p>
      </dsp:txBody>
      <dsp:txXfrm>
        <a:off x="2627797" y="2310491"/>
        <a:ext cx="1373805" cy="457935"/>
      </dsp:txXfrm>
    </dsp:sp>
    <dsp:sp modelId="{0B47B7F8-3C99-416E-916E-6FFC04EEEA5E}">
      <dsp:nvSpPr>
        <dsp:cNvPr id="0" name=""/>
        <dsp:cNvSpPr/>
      </dsp:nvSpPr>
      <dsp:spPr>
        <a:xfrm>
          <a:off x="2389578" y="2775364"/>
          <a:ext cx="1850243" cy="1850243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Top Secret</a:t>
          </a:r>
          <a:endParaRPr lang="en-US" sz="2000" b="1" kern="1200" dirty="0"/>
        </a:p>
      </dsp:txBody>
      <dsp:txXfrm>
        <a:off x="2660540" y="3237925"/>
        <a:ext cx="1308319" cy="9251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8 -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Bell-La </a:t>
            </a:r>
            <a:r>
              <a:rPr lang="en-US" dirty="0" err="1"/>
              <a:t>Padula</a:t>
            </a:r>
            <a:r>
              <a:rPr lang="en-US" dirty="0"/>
              <a:t> overview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2"/>
            <a:ext cx="6553200" cy="4625609"/>
          </a:xfrm>
        </p:spPr>
        <p:txBody>
          <a:bodyPr>
            <a:normAutofit/>
          </a:bodyPr>
          <a:lstStyle/>
          <a:p>
            <a:r>
              <a:rPr lang="en-US" dirty="0"/>
              <a:t>Confidentiality access control system</a:t>
            </a:r>
          </a:p>
          <a:p>
            <a:r>
              <a:rPr lang="en-US" dirty="0"/>
              <a:t>Military-style classifications</a:t>
            </a:r>
          </a:p>
          <a:p>
            <a:r>
              <a:rPr lang="en-US" dirty="0"/>
              <a:t>Uses a linear clearance hierarchy</a:t>
            </a:r>
          </a:p>
          <a:p>
            <a:r>
              <a:rPr lang="en-US" dirty="0"/>
              <a:t>All information is on a </a:t>
            </a:r>
            <a:r>
              <a:rPr lang="en-US" b="1" dirty="0"/>
              <a:t>need-to-know</a:t>
            </a:r>
            <a:r>
              <a:rPr lang="en-US" dirty="0"/>
              <a:t> basis</a:t>
            </a:r>
          </a:p>
          <a:p>
            <a:r>
              <a:rPr lang="en-US" dirty="0"/>
              <a:t>It uses </a:t>
            </a:r>
            <a:r>
              <a:rPr lang="en-US" b="1" dirty="0"/>
              <a:t>clearance</a:t>
            </a:r>
            <a:r>
              <a:rPr lang="en-US" dirty="0"/>
              <a:t> (or </a:t>
            </a:r>
            <a:r>
              <a:rPr lang="en-US" b="1" dirty="0"/>
              <a:t>sensitivity</a:t>
            </a:r>
            <a:r>
              <a:rPr lang="en-US" dirty="0"/>
              <a:t>) levels as well as project-specific </a:t>
            </a:r>
            <a:r>
              <a:rPr lang="en-US" b="1" dirty="0"/>
              <a:t>compartments</a:t>
            </a:r>
          </a:p>
        </p:txBody>
      </p:sp>
      <p:graphicFrame>
        <p:nvGraphicFramePr>
          <p:cNvPr id="2" name="Diagram 1"/>
          <p:cNvGraphicFramePr/>
          <p:nvPr>
            <p:extLst/>
          </p:nvPr>
        </p:nvGraphicFramePr>
        <p:xfrm>
          <a:off x="6172200" y="1775193"/>
          <a:ext cx="6629400" cy="4625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6239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clearances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1425208"/>
          </a:xfrm>
        </p:spPr>
        <p:txBody>
          <a:bodyPr>
            <a:normAutofit fontScale="92500"/>
          </a:bodyPr>
          <a:lstStyle/>
          <a:p>
            <a:r>
              <a:rPr lang="en-US" dirty="0"/>
              <a:t>Both subjects (users) and objects (files) have security clearances</a:t>
            </a:r>
          </a:p>
          <a:p>
            <a:r>
              <a:rPr lang="en-US" dirty="0"/>
              <a:t>Below are the clearances arranged in a hierarchy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609600" y="2971800"/>
          <a:ext cx="109728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Clearance Levels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Sample Subjects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Sample Objects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Top Secret (TS)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Tamara,</a:t>
                      </a:r>
                      <a:r>
                        <a:rPr lang="en-US" sz="2400" baseline="0" dirty="0"/>
                        <a:t> Thomas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Personnel Files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Secret 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Sally,</a:t>
                      </a:r>
                      <a:r>
                        <a:rPr lang="en-US" sz="2400" baseline="0" dirty="0"/>
                        <a:t> Samuel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E-mail Files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Confidential</a:t>
                      </a:r>
                      <a:r>
                        <a:rPr lang="en-US" sz="2400" baseline="0" dirty="0"/>
                        <a:t> (C)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Claire, Clarence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Activity Log</a:t>
                      </a:r>
                      <a:r>
                        <a:rPr lang="en-US" sz="2400" baseline="0" dirty="0"/>
                        <a:t> Files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Restricted (R)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Rachel, Riley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Telephone List Files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Unclassified (UC)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Ulaley</a:t>
                      </a:r>
                      <a:r>
                        <a:rPr lang="en-US" sz="2400" dirty="0"/>
                        <a:t>, Ursula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Address of Headquarters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11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Simple security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 </a:t>
            </a:r>
            <a:r>
              <a:rPr lang="en-US" b="1" i="1" dirty="0" err="1"/>
              <a:t>level</a:t>
            </a:r>
            <a:r>
              <a:rPr lang="en-US" b="1" i="1" baseline="-25000" dirty="0" err="1"/>
              <a:t>O</a:t>
            </a:r>
            <a:r>
              <a:rPr lang="en-US" dirty="0"/>
              <a:t> be the clearance level of object </a:t>
            </a:r>
            <a:r>
              <a:rPr lang="en-US" b="1" i="1" dirty="0"/>
              <a:t>O</a:t>
            </a:r>
          </a:p>
          <a:p>
            <a:r>
              <a:rPr lang="en-US" dirty="0"/>
              <a:t>Let </a:t>
            </a:r>
            <a:r>
              <a:rPr lang="en-US" b="1" i="1" dirty="0" err="1"/>
              <a:t>level</a:t>
            </a:r>
            <a:r>
              <a:rPr lang="en-US" b="1" i="1" baseline="-25000" dirty="0" err="1"/>
              <a:t>S</a:t>
            </a:r>
            <a:r>
              <a:rPr lang="en-US" dirty="0"/>
              <a:t> be the clearance level of subject </a:t>
            </a:r>
            <a:r>
              <a:rPr lang="en-US" b="1" i="1" dirty="0"/>
              <a:t>S</a:t>
            </a:r>
          </a:p>
          <a:p>
            <a:r>
              <a:rPr lang="en-US" dirty="0"/>
              <a:t>The simple security condition states that </a:t>
            </a:r>
            <a:r>
              <a:rPr lang="en-US" b="1" i="1" dirty="0"/>
              <a:t>S</a:t>
            </a:r>
            <a:r>
              <a:rPr lang="en-US" dirty="0"/>
              <a:t> can read </a:t>
            </a:r>
            <a:r>
              <a:rPr lang="en-US" b="1" i="1" dirty="0"/>
              <a:t>O</a:t>
            </a:r>
            <a:r>
              <a:rPr lang="en-US" dirty="0"/>
              <a:t> if and only if the </a:t>
            </a:r>
            <a:r>
              <a:rPr lang="en-US" b="1" i="1" dirty="0" err="1"/>
              <a:t>level</a:t>
            </a:r>
            <a:r>
              <a:rPr lang="en-US" b="1" i="1" baseline="-25000" dirty="0" err="1"/>
              <a:t>O</a:t>
            </a:r>
            <a:r>
              <a:rPr lang="en-US" b="1" i="1" dirty="0"/>
              <a:t> </a:t>
            </a:r>
            <a:r>
              <a:rPr lang="en-US" dirty="0"/>
              <a:t>≤ </a:t>
            </a:r>
            <a:r>
              <a:rPr lang="en-US" b="1" i="1" dirty="0" err="1"/>
              <a:t>level</a:t>
            </a:r>
            <a:r>
              <a:rPr lang="en-US" b="1" i="1" baseline="-25000" dirty="0" err="1"/>
              <a:t>S</a:t>
            </a:r>
            <a:r>
              <a:rPr lang="en-US" dirty="0"/>
              <a:t> and </a:t>
            </a:r>
            <a:r>
              <a:rPr lang="en-US" b="1" i="1" dirty="0"/>
              <a:t>S</a:t>
            </a:r>
            <a:r>
              <a:rPr lang="en-US" dirty="0"/>
              <a:t> has discretionary read access to </a:t>
            </a:r>
            <a:r>
              <a:rPr lang="en-US" b="1" i="1" dirty="0"/>
              <a:t>O</a:t>
            </a:r>
          </a:p>
          <a:p>
            <a:r>
              <a:rPr lang="en-US" dirty="0"/>
              <a:t>In short, you can only read down</a:t>
            </a:r>
          </a:p>
          <a:p>
            <a:r>
              <a:rPr lang="en-US" dirty="0"/>
              <a:t>In a few slides, we will expand the simple security condition to make the concept of level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81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*-Property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*-property states that </a:t>
            </a:r>
            <a:r>
              <a:rPr lang="en-US" b="1" i="1" dirty="0"/>
              <a:t>S</a:t>
            </a:r>
            <a:r>
              <a:rPr lang="en-US" dirty="0"/>
              <a:t> can write </a:t>
            </a:r>
            <a:r>
              <a:rPr lang="en-US" b="1" i="1" dirty="0"/>
              <a:t>O</a:t>
            </a:r>
            <a:r>
              <a:rPr lang="en-US" dirty="0"/>
              <a:t> if and only if the </a:t>
            </a:r>
            <a:r>
              <a:rPr lang="en-US" b="1" i="1" dirty="0" err="1"/>
              <a:t>level</a:t>
            </a:r>
            <a:r>
              <a:rPr lang="en-US" b="1" i="1" baseline="-25000" dirty="0" err="1"/>
              <a:t>S</a:t>
            </a:r>
            <a:r>
              <a:rPr lang="en-US" b="1" i="1" dirty="0"/>
              <a:t> </a:t>
            </a:r>
            <a:r>
              <a:rPr lang="en-US" dirty="0"/>
              <a:t>≤ </a:t>
            </a:r>
            <a:r>
              <a:rPr lang="en-US" b="1" i="1" dirty="0" err="1"/>
              <a:t>level</a:t>
            </a:r>
            <a:r>
              <a:rPr lang="en-US" b="1" i="1" baseline="-25000" dirty="0" err="1"/>
              <a:t>O</a:t>
            </a:r>
            <a:r>
              <a:rPr lang="en-US" dirty="0"/>
              <a:t> and </a:t>
            </a:r>
            <a:r>
              <a:rPr lang="en-US" b="1" i="1" dirty="0"/>
              <a:t>S</a:t>
            </a:r>
            <a:r>
              <a:rPr lang="en-US" dirty="0"/>
              <a:t> has discretionary write access to </a:t>
            </a:r>
            <a:r>
              <a:rPr lang="en-US" b="1" i="1" dirty="0"/>
              <a:t>O</a:t>
            </a:r>
          </a:p>
          <a:p>
            <a:r>
              <a:rPr lang="en-US" dirty="0"/>
              <a:t>In short, you can only write up</a:t>
            </a:r>
          </a:p>
        </p:txBody>
      </p:sp>
    </p:spTree>
    <p:extLst>
      <p:ext uri="{BB962C8B-B14F-4D97-AF65-F5344CB8AC3E}">
        <p14:creationId xmlns:p14="http://schemas.microsoft.com/office/powerpoint/2010/main" val="646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security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Assume your system starts in a secure initial state</a:t>
            </a:r>
          </a:p>
          <a:p>
            <a:r>
              <a:rPr lang="en-US" dirty="0"/>
              <a:t>Let </a:t>
            </a:r>
            <a:r>
              <a:rPr lang="en-US" b="1" i="1" dirty="0"/>
              <a:t>T</a:t>
            </a:r>
            <a:r>
              <a:rPr lang="en-US" dirty="0"/>
              <a:t> be all the possible state transformations</a:t>
            </a:r>
          </a:p>
          <a:p>
            <a:r>
              <a:rPr lang="en-US" dirty="0"/>
              <a:t>If every element in </a:t>
            </a:r>
            <a:r>
              <a:rPr lang="en-US" b="1" i="1" dirty="0"/>
              <a:t>T</a:t>
            </a:r>
            <a:r>
              <a:rPr lang="en-US" dirty="0"/>
              <a:t> preserves the simple security condition and the *-property, every reachable state is secure</a:t>
            </a:r>
          </a:p>
          <a:p>
            <a:r>
              <a:rPr lang="en-US" dirty="0"/>
              <a:t>This is sort of a stupid theorem, because we define “secure” to mean a system that preserves the security condition and the *-property</a:t>
            </a:r>
          </a:p>
        </p:txBody>
      </p:sp>
    </p:spTree>
    <p:extLst>
      <p:ext uri="{BB962C8B-B14F-4D97-AF65-F5344CB8AC3E}">
        <p14:creationId xmlns:p14="http://schemas.microsoft.com/office/powerpoint/2010/main" val="321438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compartments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We add compartments such as NUC = Non-Union Countries, EUR = Europe, and US = United States</a:t>
            </a:r>
          </a:p>
          <a:p>
            <a:r>
              <a:rPr lang="en-US" dirty="0"/>
              <a:t>The possible sets of compartments are:</a:t>
            </a:r>
          </a:p>
          <a:p>
            <a:pPr lvl="1"/>
            <a:r>
              <a:rPr lang="en-US" dirty="0">
                <a:sym typeface="Symbol"/>
              </a:rPr>
              <a:t></a:t>
            </a:r>
          </a:p>
          <a:p>
            <a:pPr lvl="1"/>
            <a:r>
              <a:rPr lang="en-US" dirty="0">
                <a:sym typeface="Symbol"/>
              </a:rPr>
              <a:t>{NUC}</a:t>
            </a:r>
          </a:p>
          <a:p>
            <a:pPr lvl="1"/>
            <a:r>
              <a:rPr lang="en-US" dirty="0">
                <a:sym typeface="Symbol"/>
              </a:rPr>
              <a:t>{EUR}</a:t>
            </a:r>
          </a:p>
          <a:p>
            <a:pPr lvl="1"/>
            <a:r>
              <a:rPr lang="en-US" dirty="0">
                <a:sym typeface="Symbol"/>
              </a:rPr>
              <a:t>{US}</a:t>
            </a:r>
          </a:p>
          <a:p>
            <a:pPr lvl="1"/>
            <a:r>
              <a:rPr lang="en-US" dirty="0">
                <a:sym typeface="Symbol"/>
              </a:rPr>
              <a:t>{NUC, EUR}</a:t>
            </a:r>
          </a:p>
          <a:p>
            <a:pPr lvl="1"/>
            <a:r>
              <a:rPr lang="en-US" dirty="0">
                <a:sym typeface="Symbol"/>
              </a:rPr>
              <a:t>{NUC, US}</a:t>
            </a:r>
          </a:p>
          <a:p>
            <a:pPr lvl="1"/>
            <a:r>
              <a:rPr lang="en-US" dirty="0">
                <a:sym typeface="Symbol"/>
              </a:rPr>
              <a:t>{EUR, US}</a:t>
            </a:r>
          </a:p>
          <a:p>
            <a:pPr lvl="1"/>
            <a:r>
              <a:rPr lang="en-US" dirty="0">
                <a:sym typeface="Symbol"/>
              </a:rPr>
              <a:t>{NUC, EUR, US}</a:t>
            </a:r>
          </a:p>
          <a:p>
            <a:r>
              <a:rPr lang="en-US" dirty="0">
                <a:sym typeface="Symbol"/>
              </a:rPr>
              <a:t>Put a clearance level with a compartment set and you get a </a:t>
            </a:r>
            <a:r>
              <a:rPr lang="en-US" b="1" dirty="0">
                <a:sym typeface="Symbol"/>
              </a:rPr>
              <a:t>security level</a:t>
            </a:r>
          </a:p>
          <a:p>
            <a:r>
              <a:rPr lang="en-US" dirty="0">
                <a:sym typeface="Symbol"/>
              </a:rPr>
              <a:t>The literature does not always agree on terminology</a:t>
            </a:r>
          </a:p>
          <a:p>
            <a:pPr lvl="1"/>
            <a:endParaRPr lang="en-US" dirty="0">
              <a:sym typeface="Symbol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93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>
            <a:endCxn id="10" idx="0"/>
          </p:cNvCxnSpPr>
          <p:nvPr/>
        </p:nvCxnSpPr>
        <p:spPr>
          <a:xfrm rot="10800000" flipV="1">
            <a:off x="3009900" y="3048000"/>
            <a:ext cx="2171700" cy="76200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1" idx="0"/>
          </p:cNvCxnSpPr>
          <p:nvPr/>
        </p:nvCxnSpPr>
        <p:spPr>
          <a:xfrm>
            <a:off x="6781800" y="3048000"/>
            <a:ext cx="2247900" cy="76200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2"/>
            <a:endCxn id="6" idx="0"/>
          </p:cNvCxnSpPr>
          <p:nvPr/>
        </p:nvCxnSpPr>
        <p:spPr>
          <a:xfrm rot="5400000">
            <a:off x="5600700" y="3429000"/>
            <a:ext cx="762000" cy="1588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2"/>
            <a:endCxn id="12" idx="0"/>
          </p:cNvCxnSpPr>
          <p:nvPr/>
        </p:nvCxnSpPr>
        <p:spPr>
          <a:xfrm rot="5400000">
            <a:off x="2667000" y="4686300"/>
            <a:ext cx="685800" cy="1588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1" idx="2"/>
            <a:endCxn id="13" idx="0"/>
          </p:cNvCxnSpPr>
          <p:nvPr/>
        </p:nvCxnSpPr>
        <p:spPr>
          <a:xfrm rot="5400000">
            <a:off x="8686800" y="4686300"/>
            <a:ext cx="685800" cy="1588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2" idx="2"/>
            <a:endCxn id="8" idx="1"/>
          </p:cNvCxnSpPr>
          <p:nvPr/>
        </p:nvCxnSpPr>
        <p:spPr>
          <a:xfrm rot="16200000" flipH="1">
            <a:off x="3886200" y="4686300"/>
            <a:ext cx="876300" cy="262890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7" idx="2"/>
            <a:endCxn id="8" idx="0"/>
          </p:cNvCxnSpPr>
          <p:nvPr/>
        </p:nvCxnSpPr>
        <p:spPr>
          <a:xfrm rot="5400000">
            <a:off x="5676900" y="5867400"/>
            <a:ext cx="609600" cy="1588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3" idx="2"/>
            <a:endCxn id="8" idx="3"/>
          </p:cNvCxnSpPr>
          <p:nvPr/>
        </p:nvCxnSpPr>
        <p:spPr>
          <a:xfrm rot="5400000">
            <a:off x="7239000" y="4648200"/>
            <a:ext cx="876300" cy="270510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12" idx="3"/>
          </p:cNvCxnSpPr>
          <p:nvPr/>
        </p:nvCxnSpPr>
        <p:spPr>
          <a:xfrm rot="10800000" flipV="1">
            <a:off x="3581400" y="4343400"/>
            <a:ext cx="1905000" cy="95250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13" idx="1"/>
          </p:cNvCxnSpPr>
          <p:nvPr/>
        </p:nvCxnSpPr>
        <p:spPr>
          <a:xfrm>
            <a:off x="6553200" y="4343400"/>
            <a:ext cx="1905000" cy="95250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7" idx="3"/>
          </p:cNvCxnSpPr>
          <p:nvPr/>
        </p:nvCxnSpPr>
        <p:spPr>
          <a:xfrm rot="10800000" flipV="1">
            <a:off x="6553200" y="4343400"/>
            <a:ext cx="1981200" cy="95250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7" idx="1"/>
          </p:cNvCxnSpPr>
          <p:nvPr/>
        </p:nvCxnSpPr>
        <p:spPr>
          <a:xfrm>
            <a:off x="3581400" y="4343400"/>
            <a:ext cx="1828800" cy="95250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Romaine lattice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subset relationship induces a </a:t>
            </a:r>
            <a:r>
              <a:rPr lang="en-US" b="1" dirty="0"/>
              <a:t>lattice</a:t>
            </a:r>
          </a:p>
        </p:txBody>
      </p:sp>
      <p:sp>
        <p:nvSpPr>
          <p:cNvPr id="5" name="Rectangle 4"/>
          <p:cNvSpPr/>
          <p:nvPr/>
        </p:nvSpPr>
        <p:spPr>
          <a:xfrm>
            <a:off x="4724400" y="2514600"/>
            <a:ext cx="25146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{NUC, EUR, US}</a:t>
            </a:r>
          </a:p>
        </p:txBody>
      </p:sp>
      <p:sp>
        <p:nvSpPr>
          <p:cNvPr id="6" name="Rectangle 5"/>
          <p:cNvSpPr/>
          <p:nvPr/>
        </p:nvSpPr>
        <p:spPr>
          <a:xfrm>
            <a:off x="4953000" y="3810000"/>
            <a:ext cx="2057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{NUC, US}</a:t>
            </a:r>
          </a:p>
        </p:txBody>
      </p:sp>
      <p:sp>
        <p:nvSpPr>
          <p:cNvPr id="7" name="Rectangle 6"/>
          <p:cNvSpPr/>
          <p:nvPr/>
        </p:nvSpPr>
        <p:spPr>
          <a:xfrm>
            <a:off x="5410200" y="5029200"/>
            <a:ext cx="11430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{EUR}</a:t>
            </a:r>
          </a:p>
        </p:txBody>
      </p:sp>
      <p:sp>
        <p:nvSpPr>
          <p:cNvPr id="8" name="Rectangle 7"/>
          <p:cNvSpPr/>
          <p:nvPr/>
        </p:nvSpPr>
        <p:spPr>
          <a:xfrm>
            <a:off x="5638800" y="6172200"/>
            <a:ext cx="6858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ym typeface="Symbol"/>
              </a:rPr>
              <a:t>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981200" y="3810000"/>
            <a:ext cx="2057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{NUC, EUR}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01000" y="3810000"/>
            <a:ext cx="2057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{EUR, US}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8400" y="5029200"/>
            <a:ext cx="11430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{NUC}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458200" y="5029200"/>
            <a:ext cx="11430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{US}</a:t>
            </a:r>
          </a:p>
        </p:txBody>
      </p:sp>
    </p:spTree>
    <p:extLst>
      <p:ext uri="{BB962C8B-B14F-4D97-AF65-F5344CB8AC3E}">
        <p14:creationId xmlns:p14="http://schemas.microsoft.com/office/powerpoint/2010/main" val="12347837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Updated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 </a:t>
            </a:r>
            <a:r>
              <a:rPr lang="en-US" b="1" i="1" dirty="0"/>
              <a:t>L</a:t>
            </a:r>
            <a:r>
              <a:rPr lang="en-US" dirty="0"/>
              <a:t> be a clearance level and </a:t>
            </a:r>
            <a:r>
              <a:rPr lang="en-US" b="1" i="1" dirty="0"/>
              <a:t>C</a:t>
            </a:r>
            <a:r>
              <a:rPr lang="en-US" dirty="0"/>
              <a:t> be a category</a:t>
            </a:r>
          </a:p>
          <a:p>
            <a:r>
              <a:rPr lang="en-US" dirty="0"/>
              <a:t>Instead of talking about </a:t>
            </a:r>
            <a:r>
              <a:rPr lang="en-US" b="1" i="1" dirty="0" err="1"/>
              <a:t>level</a:t>
            </a:r>
            <a:r>
              <a:rPr lang="en-US" b="1" i="1" baseline="-25000" dirty="0" err="1"/>
              <a:t>O</a:t>
            </a:r>
            <a:r>
              <a:rPr lang="en-US" b="1" i="1" dirty="0"/>
              <a:t> </a:t>
            </a:r>
            <a:r>
              <a:rPr lang="en-US" dirty="0"/>
              <a:t>≤ </a:t>
            </a:r>
            <a:r>
              <a:rPr lang="en-US" b="1" i="1" dirty="0" err="1"/>
              <a:t>level</a:t>
            </a:r>
            <a:r>
              <a:rPr lang="en-US" b="1" i="1" baseline="-25000" dirty="0" err="1"/>
              <a:t>S</a:t>
            </a:r>
            <a:r>
              <a:rPr lang="en-US" dirty="0"/>
              <a:t>, we say that security level (</a:t>
            </a:r>
            <a:r>
              <a:rPr lang="en-US" b="1" i="1" dirty="0"/>
              <a:t>L</a:t>
            </a:r>
            <a:r>
              <a:rPr lang="en-US" dirty="0"/>
              <a:t>, </a:t>
            </a:r>
            <a:r>
              <a:rPr lang="en-US" b="1" i="1" dirty="0"/>
              <a:t>C</a:t>
            </a:r>
            <a:r>
              <a:rPr lang="en-US" dirty="0"/>
              <a:t>) </a:t>
            </a:r>
            <a:r>
              <a:rPr lang="en-US" b="1" dirty="0"/>
              <a:t>dominates</a:t>
            </a:r>
            <a:r>
              <a:rPr lang="en-US" dirty="0"/>
              <a:t> security level (</a:t>
            </a:r>
            <a:r>
              <a:rPr lang="en-US" b="1" i="1" dirty="0"/>
              <a:t>L’</a:t>
            </a:r>
            <a:r>
              <a:rPr lang="en-US" dirty="0"/>
              <a:t>, </a:t>
            </a:r>
            <a:r>
              <a:rPr lang="en-US" b="1" i="1" dirty="0"/>
              <a:t>C’</a:t>
            </a:r>
            <a:r>
              <a:rPr lang="en-US" dirty="0"/>
              <a:t>) if and only if </a:t>
            </a:r>
            <a:r>
              <a:rPr lang="en-US" b="1" i="1" dirty="0"/>
              <a:t>L’ </a:t>
            </a:r>
            <a:r>
              <a:rPr lang="en-US" dirty="0"/>
              <a:t>≤ </a:t>
            </a:r>
            <a:r>
              <a:rPr lang="en-US" b="1" i="1" dirty="0"/>
              <a:t>L</a:t>
            </a:r>
            <a:r>
              <a:rPr lang="en-US" dirty="0"/>
              <a:t> and </a:t>
            </a:r>
            <a:r>
              <a:rPr lang="en-US" b="1" i="1" dirty="0"/>
              <a:t>C’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 </a:t>
            </a:r>
            <a:r>
              <a:rPr lang="en-US" b="1" i="1" dirty="0">
                <a:sym typeface="Symbol"/>
              </a:rPr>
              <a:t>C</a:t>
            </a:r>
          </a:p>
          <a:p>
            <a:r>
              <a:rPr lang="en-US" dirty="0">
                <a:sym typeface="Symbol"/>
              </a:rPr>
              <a:t>Simple security now requires (</a:t>
            </a:r>
            <a:r>
              <a:rPr lang="en-US" b="1" i="1" dirty="0">
                <a:sym typeface="Symbol"/>
              </a:rPr>
              <a:t>L</a:t>
            </a:r>
            <a:r>
              <a:rPr lang="en-US" b="1" i="1" baseline="-25000" dirty="0">
                <a:sym typeface="Symbol"/>
              </a:rPr>
              <a:t>S</a:t>
            </a:r>
            <a:r>
              <a:rPr lang="en-US" dirty="0">
                <a:sym typeface="Symbol"/>
              </a:rPr>
              <a:t>, </a:t>
            </a:r>
            <a:r>
              <a:rPr lang="en-US" b="1" i="1" dirty="0">
                <a:sym typeface="Symbol"/>
              </a:rPr>
              <a:t>C</a:t>
            </a:r>
            <a:r>
              <a:rPr lang="en-US" b="1" i="1" baseline="-25000" dirty="0">
                <a:sym typeface="Symbol"/>
              </a:rPr>
              <a:t>S</a:t>
            </a:r>
            <a:r>
              <a:rPr lang="en-US" dirty="0">
                <a:sym typeface="Symbol"/>
              </a:rPr>
              <a:t>) to dominate (</a:t>
            </a:r>
            <a:r>
              <a:rPr lang="en-US" b="1" i="1" dirty="0">
                <a:sym typeface="Symbol"/>
              </a:rPr>
              <a:t>L</a:t>
            </a:r>
            <a:r>
              <a:rPr lang="en-US" b="1" i="1" baseline="-25000" dirty="0">
                <a:sym typeface="Symbol"/>
              </a:rPr>
              <a:t>O</a:t>
            </a:r>
            <a:r>
              <a:rPr lang="en-US" dirty="0">
                <a:sym typeface="Symbol"/>
              </a:rPr>
              <a:t>, </a:t>
            </a:r>
            <a:r>
              <a:rPr lang="en-US" b="1" i="1" dirty="0">
                <a:sym typeface="Symbol"/>
              </a:rPr>
              <a:t>C</a:t>
            </a:r>
            <a:r>
              <a:rPr lang="en-US" b="1" i="1" baseline="-25000" dirty="0">
                <a:sym typeface="Symbol"/>
              </a:rPr>
              <a:t>O</a:t>
            </a:r>
            <a:r>
              <a:rPr lang="en-US" dirty="0">
                <a:sym typeface="Symbol"/>
              </a:rPr>
              <a:t>) and </a:t>
            </a:r>
            <a:r>
              <a:rPr lang="en-US" b="1" i="1" dirty="0">
                <a:sym typeface="Symbol"/>
              </a:rPr>
              <a:t>S</a:t>
            </a:r>
            <a:r>
              <a:rPr lang="en-US" dirty="0">
                <a:sym typeface="Symbol"/>
              </a:rPr>
              <a:t> to have read access</a:t>
            </a:r>
          </a:p>
          <a:p>
            <a:r>
              <a:rPr lang="en-US" dirty="0">
                <a:sym typeface="Symbol"/>
              </a:rPr>
              <a:t>*-property now requires (</a:t>
            </a:r>
            <a:r>
              <a:rPr lang="en-US" b="1" i="1" dirty="0">
                <a:sym typeface="Symbol"/>
              </a:rPr>
              <a:t>L</a:t>
            </a:r>
            <a:r>
              <a:rPr lang="en-US" b="1" i="1" baseline="-25000" dirty="0">
                <a:sym typeface="Symbol"/>
              </a:rPr>
              <a:t>O</a:t>
            </a:r>
            <a:r>
              <a:rPr lang="en-US" dirty="0">
                <a:sym typeface="Symbol"/>
              </a:rPr>
              <a:t>, </a:t>
            </a:r>
            <a:r>
              <a:rPr lang="en-US" b="1" i="1" dirty="0">
                <a:sym typeface="Symbol"/>
              </a:rPr>
              <a:t>C</a:t>
            </a:r>
            <a:r>
              <a:rPr lang="en-US" b="1" i="1" baseline="-25000" dirty="0">
                <a:sym typeface="Symbol"/>
              </a:rPr>
              <a:t>O</a:t>
            </a:r>
            <a:r>
              <a:rPr lang="en-US" dirty="0">
                <a:sym typeface="Symbol"/>
              </a:rPr>
              <a:t>) to dominate (</a:t>
            </a:r>
            <a:r>
              <a:rPr lang="en-US" b="1" i="1" dirty="0">
                <a:sym typeface="Symbol"/>
              </a:rPr>
              <a:t>L</a:t>
            </a:r>
            <a:r>
              <a:rPr lang="en-US" b="1" i="1" baseline="-25000" dirty="0">
                <a:sym typeface="Symbol"/>
              </a:rPr>
              <a:t>S</a:t>
            </a:r>
            <a:r>
              <a:rPr lang="en-US" dirty="0">
                <a:sym typeface="Symbol"/>
              </a:rPr>
              <a:t>, </a:t>
            </a:r>
            <a:r>
              <a:rPr lang="en-US" b="1" i="1" dirty="0">
                <a:sym typeface="Symbol"/>
              </a:rPr>
              <a:t>C</a:t>
            </a:r>
            <a:r>
              <a:rPr lang="en-US" b="1" i="1" baseline="-25000" dirty="0">
                <a:sym typeface="Symbol"/>
              </a:rPr>
              <a:t>S</a:t>
            </a:r>
            <a:r>
              <a:rPr lang="en-US" dirty="0">
                <a:sym typeface="Symbol"/>
              </a:rPr>
              <a:t>) and </a:t>
            </a:r>
            <a:r>
              <a:rPr lang="en-US" b="1" i="1" dirty="0">
                <a:sym typeface="Symbol"/>
              </a:rPr>
              <a:t>S</a:t>
            </a:r>
            <a:r>
              <a:rPr lang="en-US" dirty="0">
                <a:sym typeface="Symbol"/>
              </a:rPr>
              <a:t> to have write access</a:t>
            </a:r>
          </a:p>
          <a:p>
            <a:r>
              <a:rPr lang="en-US" dirty="0">
                <a:sym typeface="Symbol"/>
              </a:rPr>
              <a:t>Problems?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790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Chinese Wall Model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783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Chinese Wall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Chinese Wall model respects both confidentiality and integrity</a:t>
            </a:r>
          </a:p>
          <a:p>
            <a:r>
              <a:rPr lang="en-US" dirty="0"/>
              <a:t>It's important in business situations where there are </a:t>
            </a:r>
            <a:r>
              <a:rPr lang="en-US" b="1" dirty="0"/>
              <a:t>conflict of interest</a:t>
            </a:r>
            <a:r>
              <a:rPr lang="en-US" dirty="0"/>
              <a:t> issues</a:t>
            </a:r>
          </a:p>
          <a:p>
            <a:r>
              <a:rPr lang="en-US" dirty="0"/>
              <a:t>Real systems, including British law, have policies similar to the Chinese Wall model</a:t>
            </a:r>
          </a:p>
          <a:p>
            <a:r>
              <a:rPr lang="en-US" dirty="0"/>
              <a:t>Most discussions around the Chinese Wall model are couched in business terms</a:t>
            </a:r>
          </a:p>
        </p:txBody>
      </p:sp>
    </p:spTree>
    <p:extLst>
      <p:ext uri="{BB962C8B-B14F-4D97-AF65-F5344CB8AC3E}">
        <p14:creationId xmlns:p14="http://schemas.microsoft.com/office/powerpoint/2010/main" val="3111639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E-mail attacks</a:t>
            </a:r>
          </a:p>
          <a:p>
            <a:r>
              <a:rPr lang="en-US" dirty="0"/>
              <a:t>OS security</a:t>
            </a:r>
          </a:p>
          <a:p>
            <a:r>
              <a:rPr lang="en-US" dirty="0"/>
              <a:t>Mandatory access control</a:t>
            </a:r>
          </a:p>
          <a:p>
            <a:pPr lvl="1"/>
            <a:r>
              <a:rPr lang="en-US" dirty="0"/>
              <a:t>Bell-La </a:t>
            </a:r>
            <a:r>
              <a:rPr lang="en-US" dirty="0" err="1"/>
              <a:t>Padula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Chinese Wall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We can imagine the Chinese Wall model as a policy controlling access in a database</a:t>
            </a:r>
          </a:p>
          <a:p>
            <a:r>
              <a:rPr lang="en-US" dirty="0"/>
              <a:t>The </a:t>
            </a:r>
            <a:r>
              <a:rPr lang="en-US" b="1" dirty="0"/>
              <a:t>objects </a:t>
            </a:r>
            <a:r>
              <a:rPr lang="en-US" dirty="0"/>
              <a:t>of the database are items of information relating to a company</a:t>
            </a:r>
          </a:p>
          <a:p>
            <a:r>
              <a:rPr lang="en-US" dirty="0"/>
              <a:t>A </a:t>
            </a:r>
            <a:r>
              <a:rPr lang="en-US" b="1" dirty="0"/>
              <a:t>company dataset </a:t>
            </a:r>
            <a:r>
              <a:rPr lang="en-US" dirty="0"/>
              <a:t>(CD) contains objects related to a single company</a:t>
            </a:r>
          </a:p>
          <a:p>
            <a:r>
              <a:rPr lang="en-US" dirty="0"/>
              <a:t>A </a:t>
            </a:r>
            <a:r>
              <a:rPr lang="en-US" b="1" dirty="0"/>
              <a:t>conflict of interest </a:t>
            </a:r>
            <a:r>
              <a:rPr lang="en-US" dirty="0"/>
              <a:t>(COI) class contains the datasets of companies in competition</a:t>
            </a:r>
          </a:p>
          <a:p>
            <a:r>
              <a:rPr lang="en-US" dirty="0"/>
              <a:t>Let COI(</a:t>
            </a:r>
            <a:r>
              <a:rPr lang="en-US" b="1" i="1" dirty="0"/>
              <a:t>O</a:t>
            </a:r>
            <a:r>
              <a:rPr lang="en-US" dirty="0"/>
              <a:t>) be the COI class containing object </a:t>
            </a:r>
            <a:r>
              <a:rPr lang="en-US" b="1" i="1" dirty="0"/>
              <a:t>O</a:t>
            </a:r>
          </a:p>
          <a:p>
            <a:r>
              <a:rPr lang="en-US" dirty="0"/>
              <a:t>Let CD(</a:t>
            </a:r>
            <a:r>
              <a:rPr lang="en-US" b="1" i="1" dirty="0"/>
              <a:t>O</a:t>
            </a:r>
            <a:r>
              <a:rPr lang="en-US" dirty="0"/>
              <a:t>) be the CD that contains object </a:t>
            </a:r>
            <a:r>
              <a:rPr lang="en-US" b="1" i="1" dirty="0"/>
              <a:t>O</a:t>
            </a:r>
          </a:p>
          <a:p>
            <a:r>
              <a:rPr lang="en-US" dirty="0"/>
              <a:t>We assume that each object belongs to exactly one COI</a:t>
            </a:r>
          </a:p>
        </p:txBody>
      </p:sp>
    </p:spTree>
    <p:extLst>
      <p:ext uri="{BB962C8B-B14F-4D97-AF65-F5344CB8AC3E}">
        <p14:creationId xmlns:p14="http://schemas.microsoft.com/office/powerpoint/2010/main" val="280349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COI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7651" y="2438400"/>
            <a:ext cx="4464150" cy="65772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/>
              <a:t>Gasoline Company COI Class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517358" y="3146257"/>
            <a:ext cx="5197642" cy="2057400"/>
            <a:chOff x="2895600" y="2667000"/>
            <a:chExt cx="3657600" cy="1447800"/>
          </a:xfrm>
        </p:grpSpPr>
        <p:sp>
          <p:nvSpPr>
            <p:cNvPr id="4" name="Rectangle 3"/>
            <p:cNvSpPr/>
            <p:nvPr/>
          </p:nvSpPr>
          <p:spPr>
            <a:xfrm>
              <a:off x="2895600" y="2667000"/>
              <a:ext cx="3657600" cy="1447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b="1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276600" y="2819400"/>
              <a:ext cx="11430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</a:rPr>
                <a:t>Bank of America</a:t>
              </a:r>
            </a:p>
            <a:p>
              <a:pPr algn="ctr"/>
              <a:r>
                <a:rPr lang="en-US" sz="1500" b="1" i="1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4953000" y="2819400"/>
              <a:ext cx="11430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</a:rPr>
                <a:t>Citibank</a:t>
              </a:r>
            </a:p>
            <a:p>
              <a:pPr algn="ctr"/>
              <a:r>
                <a:rPr lang="en-US" sz="1500" b="1" i="1" dirty="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4114800" y="3505200"/>
              <a:ext cx="11430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</a:rPr>
                <a:t>Bank of the West</a:t>
              </a:r>
            </a:p>
            <a:p>
              <a:pPr algn="ctr"/>
              <a:r>
                <a:rPr lang="en-US" sz="1500" b="1" i="1" dirty="0">
                  <a:solidFill>
                    <a:schemeClr val="bg1"/>
                  </a:solidFill>
                </a:rPr>
                <a:t>b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420853" y="3192880"/>
            <a:ext cx="5237747" cy="2073275"/>
            <a:chOff x="2895600" y="5105400"/>
            <a:chExt cx="3657600" cy="1447800"/>
          </a:xfrm>
        </p:grpSpPr>
        <p:sp>
          <p:nvSpPr>
            <p:cNvPr id="8" name="Rectangle 7"/>
            <p:cNvSpPr/>
            <p:nvPr/>
          </p:nvSpPr>
          <p:spPr>
            <a:xfrm>
              <a:off x="2895600" y="5105400"/>
              <a:ext cx="3657600" cy="1447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b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276600" y="5257800"/>
              <a:ext cx="11430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</a:rPr>
                <a:t>Shell Oil</a:t>
              </a:r>
            </a:p>
            <a:p>
              <a:pPr algn="ctr"/>
              <a:r>
                <a:rPr lang="en-US" sz="1500" b="1" i="1" dirty="0">
                  <a:solidFill>
                    <a:schemeClr val="bg1"/>
                  </a:solidFill>
                </a:rPr>
                <a:t>s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953000" y="5257800"/>
              <a:ext cx="11430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</a:rPr>
                <a:t>Standard Oil</a:t>
              </a:r>
            </a:p>
            <a:p>
              <a:pPr algn="ctr"/>
              <a:r>
                <a:rPr lang="en-US" sz="1500" b="1" i="1" dirty="0">
                  <a:solidFill>
                    <a:schemeClr val="bg1"/>
                  </a:solidFill>
                </a:rPr>
                <a:t>e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276600" y="5943600"/>
              <a:ext cx="11430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</a:rPr>
                <a:t>Union '76</a:t>
              </a:r>
            </a:p>
            <a:p>
              <a:pPr algn="ctr"/>
              <a:r>
                <a:rPr lang="en-US" sz="1500" b="1" i="1" dirty="0">
                  <a:solidFill>
                    <a:schemeClr val="bg1"/>
                  </a:solidFill>
                </a:rPr>
                <a:t>u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953000" y="5943600"/>
              <a:ext cx="1143000" cy="533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</a:rPr>
                <a:t>ARCO</a:t>
              </a:r>
            </a:p>
            <a:p>
              <a:pPr algn="ctr"/>
              <a:r>
                <a:rPr lang="en-US" sz="1500" b="1" i="1" dirty="0">
                  <a:solidFill>
                    <a:schemeClr val="bg1"/>
                  </a:solidFill>
                </a:rPr>
                <a:t>n</a:t>
              </a:r>
            </a:p>
          </p:txBody>
        </p:sp>
      </p:grp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71B63C2-2A6D-4012-B569-9E85076EE4D3}"/>
              </a:ext>
            </a:extLst>
          </p:cNvPr>
          <p:cNvSpPr txBox="1">
            <a:spLocks/>
          </p:cNvSpPr>
          <p:nvPr/>
        </p:nvSpPr>
        <p:spPr>
          <a:xfrm>
            <a:off x="829961" y="2438400"/>
            <a:ext cx="4464149" cy="657725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buFont typeface="Wingdings 2"/>
              <a:buNone/>
            </a:pPr>
            <a:r>
              <a:rPr lang="en-US" sz="2400" dirty="0"/>
              <a:t>Bank COI Class</a:t>
            </a:r>
          </a:p>
        </p:txBody>
      </p:sp>
    </p:spTree>
    <p:extLst>
      <p:ext uri="{BB962C8B-B14F-4D97-AF65-F5344CB8AC3E}">
        <p14:creationId xmlns:p14="http://schemas.microsoft.com/office/powerpoint/2010/main" val="8482912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CW-Simple Security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PR(</a:t>
            </a:r>
            <a:r>
              <a:rPr lang="en-US" b="1" i="1" dirty="0"/>
              <a:t>S</a:t>
            </a:r>
            <a:r>
              <a:rPr lang="en-US" dirty="0"/>
              <a:t>) be the set of objects that </a:t>
            </a:r>
            <a:r>
              <a:rPr lang="en-US" b="1" i="1" dirty="0"/>
              <a:t>S</a:t>
            </a:r>
            <a:r>
              <a:rPr lang="en-US" dirty="0"/>
              <a:t> has read</a:t>
            </a:r>
          </a:p>
          <a:p>
            <a:r>
              <a:rPr lang="en-US" dirty="0"/>
              <a:t>Subject </a:t>
            </a:r>
            <a:r>
              <a:rPr lang="en-US" b="1" i="1" dirty="0"/>
              <a:t>S</a:t>
            </a:r>
            <a:r>
              <a:rPr lang="en-US" dirty="0"/>
              <a:t> can read </a:t>
            </a:r>
            <a:r>
              <a:rPr lang="en-US" b="1" i="1" dirty="0"/>
              <a:t>O</a:t>
            </a:r>
            <a:r>
              <a:rPr lang="en-US" dirty="0"/>
              <a:t> if and only if any of the following is true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There is an object </a:t>
            </a:r>
            <a:r>
              <a:rPr lang="en-US" b="1" i="1" dirty="0"/>
              <a:t>O'</a:t>
            </a:r>
            <a:r>
              <a:rPr lang="en-US" dirty="0"/>
              <a:t> such that </a:t>
            </a:r>
            <a:r>
              <a:rPr lang="en-US" b="1" i="1" dirty="0"/>
              <a:t>S</a:t>
            </a:r>
            <a:r>
              <a:rPr lang="en-US" dirty="0"/>
              <a:t> has accessed </a:t>
            </a:r>
            <a:r>
              <a:rPr lang="en-US" b="1" i="1" dirty="0"/>
              <a:t>O'</a:t>
            </a:r>
            <a:r>
              <a:rPr lang="en-US" dirty="0"/>
              <a:t> and CD(</a:t>
            </a:r>
            <a:r>
              <a:rPr lang="en-US" b="1" i="1" dirty="0"/>
              <a:t>O'</a:t>
            </a:r>
            <a:r>
              <a:rPr lang="en-US" dirty="0"/>
              <a:t>) = CD(</a:t>
            </a:r>
            <a:r>
              <a:rPr lang="en-US" b="1" i="1" dirty="0"/>
              <a:t>O</a:t>
            </a:r>
            <a:r>
              <a:rPr lang="en-US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For all objects </a:t>
            </a:r>
            <a:r>
              <a:rPr lang="en-US" b="1" i="1" dirty="0"/>
              <a:t>O'</a:t>
            </a:r>
            <a:r>
              <a:rPr lang="en-US" dirty="0"/>
              <a:t>, </a:t>
            </a:r>
            <a:r>
              <a:rPr lang="en-US" b="1" i="1" dirty="0"/>
              <a:t>O'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 PR(</a:t>
            </a:r>
            <a:r>
              <a:rPr lang="en-US" b="1" i="1" dirty="0">
                <a:sym typeface="Symbol"/>
              </a:rPr>
              <a:t>S</a:t>
            </a:r>
            <a:r>
              <a:rPr lang="en-US" dirty="0">
                <a:sym typeface="Symbol"/>
              </a:rPr>
              <a:t>) COI(</a:t>
            </a:r>
            <a:r>
              <a:rPr lang="en-US" b="1" i="1" dirty="0">
                <a:sym typeface="Symbol"/>
              </a:rPr>
              <a:t>O'</a:t>
            </a:r>
            <a:r>
              <a:rPr lang="en-US" dirty="0">
                <a:sym typeface="Symbol"/>
              </a:rPr>
              <a:t>)  COI(</a:t>
            </a:r>
            <a:r>
              <a:rPr lang="en-US" b="1" i="1" dirty="0">
                <a:sym typeface="Symbol"/>
              </a:rPr>
              <a:t>O</a:t>
            </a:r>
            <a:r>
              <a:rPr lang="en-US" dirty="0">
                <a:sym typeface="Symbol"/>
              </a:rPr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 </a:t>
            </a:r>
            <a:r>
              <a:rPr lang="en-US" b="1" i="1" dirty="0">
                <a:sym typeface="Symbol"/>
              </a:rPr>
              <a:t>O</a:t>
            </a:r>
            <a:r>
              <a:rPr lang="en-US" dirty="0">
                <a:sym typeface="Symbol"/>
              </a:rPr>
              <a:t> is a sanitized object</a:t>
            </a:r>
          </a:p>
          <a:p>
            <a:pPr marL="678942" indent="-514350"/>
            <a:r>
              <a:rPr lang="en-US" dirty="0">
                <a:sym typeface="Symbol"/>
              </a:rPr>
              <a:t>Give examples of objects that can and cannot be read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628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CW-*-Property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Subject </a:t>
            </a:r>
            <a:r>
              <a:rPr lang="en-US" b="1" i="1" dirty="0"/>
              <a:t>S</a:t>
            </a:r>
            <a:r>
              <a:rPr lang="en-US" dirty="0"/>
              <a:t> may write to an object </a:t>
            </a:r>
            <a:r>
              <a:rPr lang="en-US" b="1" i="1" dirty="0"/>
              <a:t>O</a:t>
            </a:r>
            <a:r>
              <a:rPr lang="en-US" dirty="0"/>
              <a:t> if and only if both of the following conditions hold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The CW-simple security condition permits </a:t>
            </a:r>
            <a:r>
              <a:rPr lang="en-US" b="1" i="1" dirty="0"/>
              <a:t>S</a:t>
            </a:r>
            <a:r>
              <a:rPr lang="en-US" dirty="0"/>
              <a:t> to read </a:t>
            </a:r>
            <a:r>
              <a:rPr lang="en-US" b="1" i="1" dirty="0"/>
              <a:t>O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For all </a:t>
            </a:r>
            <a:r>
              <a:rPr lang="en-US" dirty="0" err="1"/>
              <a:t>unsanitized</a:t>
            </a:r>
            <a:r>
              <a:rPr lang="en-US" dirty="0"/>
              <a:t> objects </a:t>
            </a:r>
            <a:r>
              <a:rPr lang="en-US" b="1" i="1" dirty="0"/>
              <a:t>O'</a:t>
            </a:r>
            <a:r>
              <a:rPr lang="en-US" dirty="0"/>
              <a:t>, </a:t>
            </a:r>
            <a:r>
              <a:rPr lang="en-US" b="1" i="1" dirty="0"/>
              <a:t>S</a:t>
            </a:r>
            <a:r>
              <a:rPr lang="en-US" dirty="0"/>
              <a:t> can read </a:t>
            </a:r>
            <a:r>
              <a:rPr lang="en-US" b="1" i="1" dirty="0"/>
              <a:t>O'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CD(</a:t>
            </a:r>
            <a:r>
              <a:rPr lang="en-US" b="1" i="1" dirty="0">
                <a:sym typeface="Symbol"/>
              </a:rPr>
              <a:t>O'</a:t>
            </a:r>
            <a:r>
              <a:rPr lang="en-US" dirty="0">
                <a:sym typeface="Symbol"/>
              </a:rPr>
              <a:t>) = CD(</a:t>
            </a:r>
            <a:r>
              <a:rPr lang="en-US" b="1" i="1" dirty="0">
                <a:sym typeface="Symbol"/>
              </a:rPr>
              <a:t>O</a:t>
            </a:r>
            <a:r>
              <a:rPr lang="en-US" dirty="0">
                <a:sym typeface="Symbol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35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Biba</a:t>
            </a:r>
            <a:r>
              <a:rPr lang="en-US" dirty="0"/>
              <a:t> Model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644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Biba</a:t>
            </a:r>
            <a:r>
              <a:rPr lang="en-US" dirty="0"/>
              <a:t> overview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Integrity based access control system</a:t>
            </a:r>
          </a:p>
          <a:p>
            <a:r>
              <a:rPr lang="en-US" dirty="0"/>
              <a:t>Uses integrity levels, similar to the clearance levels of Bell-</a:t>
            </a:r>
            <a:r>
              <a:rPr lang="en-US" dirty="0" err="1"/>
              <a:t>LaPadula</a:t>
            </a:r>
            <a:endParaRPr lang="en-US" dirty="0"/>
          </a:p>
          <a:p>
            <a:r>
              <a:rPr lang="en-US" dirty="0"/>
              <a:t>Precisely the </a:t>
            </a:r>
            <a:r>
              <a:rPr lang="en-US" b="1" dirty="0"/>
              <a:t>dual</a:t>
            </a:r>
            <a:r>
              <a:rPr lang="en-US" dirty="0"/>
              <a:t> of the Bell-</a:t>
            </a:r>
            <a:r>
              <a:rPr lang="en-US" dirty="0" err="1"/>
              <a:t>LaPadula</a:t>
            </a:r>
            <a:r>
              <a:rPr lang="en-US" dirty="0"/>
              <a:t> Model</a:t>
            </a:r>
          </a:p>
          <a:p>
            <a:r>
              <a:rPr lang="en-US" dirty="0"/>
              <a:t>That is, we can only read up and write down</a:t>
            </a:r>
          </a:p>
          <a:p>
            <a:r>
              <a:rPr lang="en-US" dirty="0"/>
              <a:t>Note that integrity levels are intended only to indicate integrity, </a:t>
            </a:r>
            <a:r>
              <a:rPr lang="en-US" b="1" dirty="0"/>
              <a:t>not</a:t>
            </a:r>
            <a:r>
              <a:rPr lang="en-US" dirty="0"/>
              <a:t> confidentiality</a:t>
            </a:r>
          </a:p>
          <a:p>
            <a:r>
              <a:rPr lang="en-US" dirty="0"/>
              <a:t>Actually a measure of accuracy or reliability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240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S</a:t>
            </a:r>
            <a:r>
              <a:rPr lang="en-US" dirty="0"/>
              <a:t> is the set of subjects and </a:t>
            </a:r>
            <a:r>
              <a:rPr lang="en-US" b="1" i="1" dirty="0"/>
              <a:t>O</a:t>
            </a:r>
            <a:r>
              <a:rPr lang="en-US" dirty="0"/>
              <a:t> is the set of objects</a:t>
            </a:r>
          </a:p>
          <a:p>
            <a:r>
              <a:rPr lang="en-US" dirty="0"/>
              <a:t>Integrity levels are ordered</a:t>
            </a:r>
          </a:p>
          <a:p>
            <a:r>
              <a:rPr lang="en-US" b="1" i="1" dirty="0" err="1"/>
              <a:t>i</a:t>
            </a:r>
            <a:r>
              <a:rPr lang="en-US" dirty="0"/>
              <a:t>(</a:t>
            </a:r>
            <a:r>
              <a:rPr lang="en-US" b="1" i="1" dirty="0"/>
              <a:t>s</a:t>
            </a:r>
            <a:r>
              <a:rPr lang="en-US" dirty="0"/>
              <a:t>) and </a:t>
            </a:r>
            <a:r>
              <a:rPr lang="en-US" b="1" i="1" dirty="0" err="1"/>
              <a:t>i</a:t>
            </a:r>
            <a:r>
              <a:rPr lang="en-US" dirty="0"/>
              <a:t>(</a:t>
            </a:r>
            <a:r>
              <a:rPr lang="en-US" b="1" i="1" dirty="0"/>
              <a:t>o</a:t>
            </a:r>
            <a:r>
              <a:rPr lang="en-US" dirty="0"/>
              <a:t>) gives the integrity level of </a:t>
            </a:r>
            <a:r>
              <a:rPr lang="en-US" b="1" i="1" dirty="0"/>
              <a:t>s</a:t>
            </a:r>
            <a:r>
              <a:rPr lang="en-US" dirty="0"/>
              <a:t> or </a:t>
            </a:r>
            <a:r>
              <a:rPr lang="en-US" b="1" i="1" dirty="0"/>
              <a:t>o</a:t>
            </a:r>
            <a:r>
              <a:rPr lang="en-US" dirty="0"/>
              <a:t>, respectively</a:t>
            </a:r>
          </a:p>
          <a:p>
            <a:r>
              <a:rPr lang="en-US" dirty="0"/>
              <a:t>Rules: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b="1" i="1" dirty="0"/>
              <a:t>s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 </a:t>
            </a:r>
            <a:r>
              <a:rPr lang="en-US" b="1" i="1" dirty="0">
                <a:sym typeface="Symbol"/>
              </a:rPr>
              <a:t>S</a:t>
            </a:r>
            <a:r>
              <a:rPr lang="en-US" dirty="0">
                <a:sym typeface="Symbol"/>
              </a:rPr>
              <a:t>  can read </a:t>
            </a:r>
            <a:r>
              <a:rPr lang="en-US" b="1" i="1" dirty="0">
                <a:sym typeface="Symbol"/>
              </a:rPr>
              <a:t>o</a:t>
            </a:r>
            <a:r>
              <a:rPr lang="en-US" dirty="0">
                <a:sym typeface="Symbol"/>
              </a:rPr>
              <a:t>  </a:t>
            </a:r>
            <a:r>
              <a:rPr lang="en-US" b="1" i="1" dirty="0">
                <a:sym typeface="Symbol"/>
              </a:rPr>
              <a:t>O</a:t>
            </a:r>
            <a:r>
              <a:rPr lang="en-US" dirty="0">
                <a:sym typeface="Symbol"/>
              </a:rPr>
              <a:t> if and only if  </a:t>
            </a:r>
            <a:r>
              <a:rPr lang="en-US" b="1" i="1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(</a:t>
            </a:r>
            <a:r>
              <a:rPr lang="en-US" b="1" i="1" dirty="0">
                <a:sym typeface="Symbol"/>
              </a:rPr>
              <a:t>s</a:t>
            </a:r>
            <a:r>
              <a:rPr lang="en-US" dirty="0">
                <a:sym typeface="Symbol"/>
              </a:rPr>
              <a:t>) ≤ </a:t>
            </a:r>
            <a:r>
              <a:rPr lang="en-US" b="1" i="1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(</a:t>
            </a:r>
            <a:r>
              <a:rPr lang="en-US" b="1" i="1" dirty="0">
                <a:sym typeface="Symbol"/>
              </a:rPr>
              <a:t>o</a:t>
            </a:r>
            <a:r>
              <a:rPr lang="en-US" dirty="0">
                <a:sym typeface="Symbol"/>
              </a:rPr>
              <a:t>)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b="1" i="1" dirty="0"/>
              <a:t>s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 </a:t>
            </a:r>
            <a:r>
              <a:rPr lang="en-US" b="1" i="1" dirty="0">
                <a:sym typeface="Symbol"/>
              </a:rPr>
              <a:t>S</a:t>
            </a:r>
            <a:r>
              <a:rPr lang="en-US" dirty="0">
                <a:sym typeface="Symbol"/>
              </a:rPr>
              <a:t>  can write to </a:t>
            </a:r>
            <a:r>
              <a:rPr lang="en-US" b="1" i="1" dirty="0">
                <a:sym typeface="Symbol"/>
              </a:rPr>
              <a:t>o</a:t>
            </a:r>
            <a:r>
              <a:rPr lang="en-US" dirty="0">
                <a:sym typeface="Symbol"/>
              </a:rPr>
              <a:t>  </a:t>
            </a:r>
            <a:r>
              <a:rPr lang="en-US" b="1" i="1" dirty="0">
                <a:sym typeface="Symbol"/>
              </a:rPr>
              <a:t>O</a:t>
            </a:r>
            <a:r>
              <a:rPr lang="en-US" dirty="0">
                <a:sym typeface="Symbol"/>
              </a:rPr>
              <a:t> if and only if  </a:t>
            </a:r>
            <a:r>
              <a:rPr lang="en-US" b="1" i="1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(</a:t>
            </a:r>
            <a:r>
              <a:rPr lang="en-US" b="1" i="1" dirty="0">
                <a:sym typeface="Symbol"/>
              </a:rPr>
              <a:t>o</a:t>
            </a:r>
            <a:r>
              <a:rPr lang="en-US" dirty="0">
                <a:sym typeface="Symbol"/>
              </a:rPr>
              <a:t>) ≤ </a:t>
            </a:r>
            <a:r>
              <a:rPr lang="en-US" b="1" i="1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(</a:t>
            </a:r>
            <a:r>
              <a:rPr lang="en-US" b="1" i="1" dirty="0">
                <a:sym typeface="Symbol"/>
              </a:rPr>
              <a:t>s</a:t>
            </a:r>
            <a:r>
              <a:rPr lang="en-US" dirty="0">
                <a:sym typeface="Symbol"/>
              </a:rPr>
              <a:t>)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b="1" i="1" dirty="0"/>
              <a:t>s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 </a:t>
            </a:r>
            <a:r>
              <a:rPr lang="en-US" b="1" i="1" dirty="0">
                <a:sym typeface="Symbol"/>
              </a:rPr>
              <a:t>S</a:t>
            </a:r>
            <a:r>
              <a:rPr lang="en-US" dirty="0">
                <a:sym typeface="Symbol"/>
              </a:rPr>
              <a:t>  can execute </a:t>
            </a:r>
            <a:r>
              <a:rPr lang="en-US" b="1" i="1" dirty="0">
                <a:sym typeface="Symbol"/>
              </a:rPr>
              <a:t>s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  </a:t>
            </a:r>
            <a:r>
              <a:rPr lang="en-US" b="1" i="1" dirty="0">
                <a:sym typeface="Symbol"/>
              </a:rPr>
              <a:t>S</a:t>
            </a:r>
            <a:r>
              <a:rPr lang="en-US" dirty="0">
                <a:sym typeface="Symbol"/>
              </a:rPr>
              <a:t> if and only if  </a:t>
            </a:r>
            <a:r>
              <a:rPr lang="en-US" b="1" i="1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(</a:t>
            </a:r>
            <a:r>
              <a:rPr lang="en-US" b="1" i="1" dirty="0">
                <a:sym typeface="Symbol"/>
              </a:rPr>
              <a:t>s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) ≤ </a:t>
            </a:r>
            <a:r>
              <a:rPr lang="en-US" b="1" i="1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(</a:t>
            </a:r>
            <a:r>
              <a:rPr lang="en-US" b="1" i="1" dirty="0">
                <a:sym typeface="Symbol"/>
              </a:rPr>
              <a:t>s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)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6713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Rules 1 and 2 imply that, if both read and write are allowed, </a:t>
            </a:r>
            <a:r>
              <a:rPr lang="en-US" b="1" i="1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(</a:t>
            </a:r>
            <a:r>
              <a:rPr lang="en-US" b="1" i="1" dirty="0">
                <a:sym typeface="Symbol"/>
              </a:rPr>
              <a:t>s</a:t>
            </a:r>
            <a:r>
              <a:rPr lang="en-US" dirty="0">
                <a:sym typeface="Symbol"/>
              </a:rPr>
              <a:t>) = </a:t>
            </a:r>
            <a:r>
              <a:rPr lang="en-US" b="1" i="1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(</a:t>
            </a:r>
            <a:r>
              <a:rPr lang="en-US" b="1" i="1" dirty="0">
                <a:sym typeface="Symbol"/>
              </a:rPr>
              <a:t>o</a:t>
            </a:r>
            <a:r>
              <a:rPr lang="en-US" dirty="0">
                <a:sym typeface="Symbol"/>
              </a:rPr>
              <a:t>)</a:t>
            </a:r>
            <a:endParaRPr lang="en-US" dirty="0"/>
          </a:p>
          <a:p>
            <a:r>
              <a:rPr lang="en-US" dirty="0"/>
              <a:t>By adding the idea of integrity compartments and domination, we can get the full dual of the Bell-La </a:t>
            </a:r>
            <a:r>
              <a:rPr lang="en-US" dirty="0" err="1"/>
              <a:t>Padula</a:t>
            </a:r>
            <a:r>
              <a:rPr lang="en-US" dirty="0"/>
              <a:t> lattice framework</a:t>
            </a:r>
          </a:p>
          <a:p>
            <a:r>
              <a:rPr lang="en-US" dirty="0"/>
              <a:t>Real systems (for example the LOCUS operating system) usually have a command like </a:t>
            </a:r>
            <a:r>
              <a:rPr lang="en-US" b="1" i="1" dirty="0"/>
              <a:t>run-</a:t>
            </a:r>
            <a:r>
              <a:rPr lang="en-US" b="1" i="1" dirty="0" err="1"/>
              <a:t>untrusted</a:t>
            </a:r>
            <a:endParaRPr lang="en-US" b="1" i="1" dirty="0"/>
          </a:p>
          <a:p>
            <a:r>
              <a:rPr lang="en-US" dirty="0"/>
              <a:t>That way, users have to recognize the fact that a risk is being made</a:t>
            </a:r>
          </a:p>
          <a:p>
            <a:r>
              <a:rPr lang="en-US" dirty="0"/>
              <a:t>What if you used the same levels for integrity </a:t>
            </a:r>
            <a:r>
              <a:rPr lang="en-US" b="1" dirty="0"/>
              <a:t>and</a:t>
            </a:r>
            <a:r>
              <a:rPr lang="en-US" dirty="0"/>
              <a:t> security, could you implement both Biba and Bell-La </a:t>
            </a:r>
            <a:r>
              <a:rPr lang="en-US" dirty="0" err="1"/>
              <a:t>Padula</a:t>
            </a:r>
            <a:r>
              <a:rPr lang="en-US" dirty="0"/>
              <a:t> on the same system?</a:t>
            </a:r>
          </a:p>
        </p:txBody>
      </p:sp>
    </p:spTree>
    <p:extLst>
      <p:ext uri="{BB962C8B-B14F-4D97-AF65-F5344CB8AC3E}">
        <p14:creationId xmlns:p14="http://schemas.microsoft.com/office/powerpoint/2010/main" val="2904562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Rootkits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42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Rootkits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you probably know, root is the highest level of privilege on a Unix-like system</a:t>
            </a:r>
          </a:p>
          <a:p>
            <a:r>
              <a:rPr lang="en-US" dirty="0"/>
              <a:t>A </a:t>
            </a:r>
            <a:r>
              <a:rPr lang="en-US" b="1" dirty="0"/>
              <a:t>rootkit</a:t>
            </a:r>
            <a:r>
              <a:rPr lang="en-US" dirty="0"/>
              <a:t> is a program that  gives you high-level access to an OS</a:t>
            </a:r>
          </a:p>
          <a:p>
            <a:r>
              <a:rPr lang="en-US" dirty="0"/>
              <a:t>By downloading a rootkit, people who are not sophisticated hackers might be able to take over an OS </a:t>
            </a:r>
          </a:p>
        </p:txBody>
      </p:sp>
    </p:spTree>
    <p:extLst>
      <p:ext uri="{BB962C8B-B14F-4D97-AF65-F5344CB8AC3E}">
        <p14:creationId xmlns:p14="http://schemas.microsoft.com/office/powerpoint/2010/main" val="1942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Phone rootkits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Rootkits on phones used to be impossible (and pointless)</a:t>
            </a:r>
          </a:p>
          <a:p>
            <a:r>
              <a:rPr lang="en-US" dirty="0"/>
              <a:t>Now, phones are incredibly important to our lives</a:t>
            </a:r>
          </a:p>
          <a:p>
            <a:r>
              <a:rPr lang="en-US" dirty="0"/>
              <a:t>Researchers have created rootkits for phones that can:</a:t>
            </a:r>
          </a:p>
          <a:p>
            <a:pPr lvl="1"/>
            <a:r>
              <a:rPr lang="en-US" dirty="0"/>
              <a:t>Turn on your phone's microphone</a:t>
            </a:r>
          </a:p>
          <a:p>
            <a:pPr lvl="1"/>
            <a:r>
              <a:rPr lang="en-US" dirty="0"/>
              <a:t>Drain the batteries</a:t>
            </a:r>
          </a:p>
          <a:p>
            <a:pPr lvl="1"/>
            <a:r>
              <a:rPr lang="en-US" dirty="0"/>
              <a:t>Find your location with GPS</a:t>
            </a:r>
          </a:p>
          <a:p>
            <a:r>
              <a:rPr lang="en-US" dirty="0"/>
              <a:t>Snowden's revelations showed that the NSA has listened to people's phones without them knowing</a:t>
            </a:r>
          </a:p>
          <a:p>
            <a:r>
              <a:rPr lang="en-US" dirty="0"/>
              <a:t>There are no virus scanners for phones! (yet)</a:t>
            </a:r>
          </a:p>
        </p:txBody>
      </p:sp>
    </p:spTree>
    <p:extLst>
      <p:ext uri="{BB962C8B-B14F-4D97-AF65-F5344CB8AC3E}">
        <p14:creationId xmlns:p14="http://schemas.microsoft.com/office/powerpoint/2010/main" val="425105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Rootkits evading detection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Rootkits often work by evading detection</a:t>
            </a:r>
          </a:p>
          <a:p>
            <a:r>
              <a:rPr lang="en-US" dirty="0"/>
              <a:t>The problem is that, if the rootkit has control of your OS, you can't trust what your OS shows you</a:t>
            </a:r>
          </a:p>
          <a:p>
            <a:r>
              <a:rPr lang="en-US" dirty="0"/>
              <a:t>The rootkit could normally list files in your file explorer as long as they are not rootkit files</a:t>
            </a:r>
          </a:p>
          <a:p>
            <a:r>
              <a:rPr lang="en-US" dirty="0"/>
              <a:t>Researchers have discovered rootkits by</a:t>
            </a:r>
          </a:p>
          <a:p>
            <a:pPr lvl="1"/>
            <a:r>
              <a:rPr lang="en-US" dirty="0"/>
              <a:t>Doing low level file operations to read the files present</a:t>
            </a:r>
          </a:p>
          <a:p>
            <a:pPr lvl="1"/>
            <a:r>
              <a:rPr lang="en-US" dirty="0"/>
              <a:t>Comparing the size of files reported by the OS with disk usage</a:t>
            </a:r>
          </a:p>
        </p:txBody>
      </p:sp>
    </p:spTree>
    <p:extLst>
      <p:ext uri="{BB962C8B-B14F-4D97-AF65-F5344CB8AC3E}">
        <p14:creationId xmlns:p14="http://schemas.microsoft.com/office/powerpoint/2010/main" val="3854269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Sony XCP rootkit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Sony put a program on music CDs called XCP (extended copy protection) which allowed users to listen to the CD on Windows but not rip its contents</a:t>
            </a:r>
          </a:p>
          <a:p>
            <a:r>
              <a:rPr lang="en-US" dirty="0"/>
              <a:t>It installed itself without the user's knowledge</a:t>
            </a:r>
          </a:p>
          <a:p>
            <a:r>
              <a:rPr lang="en-US" dirty="0"/>
              <a:t>It had to have control over Windows and be hard to remove</a:t>
            </a:r>
          </a:p>
          <a:p>
            <a:r>
              <a:rPr lang="en-US" dirty="0"/>
              <a:t>It would hide the presence of any program starting with the name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$sys$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504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Patching Sony XCP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Once people heard about XCP and became upset, Sony provided an uninstaller for it</a:t>
            </a:r>
          </a:p>
          <a:p>
            <a:r>
              <a:rPr lang="en-US" dirty="0"/>
              <a:t>The uninstaller ran by connecting to a webpage, but changing to a different webpage allowed malicious code to run on your computer with full privileges</a:t>
            </a:r>
          </a:p>
          <a:p>
            <a:r>
              <a:rPr lang="en-US" dirty="0"/>
              <a:t>Some researchers claim that the power that DRM needs on your computer is similar to what malicious programs want</a:t>
            </a:r>
          </a:p>
        </p:txBody>
      </p:sp>
    </p:spTree>
    <p:extLst>
      <p:ext uri="{BB962C8B-B14F-4D97-AF65-F5344CB8AC3E}">
        <p14:creationId xmlns:p14="http://schemas.microsoft.com/office/powerpoint/2010/main" val="418754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TDSS rootkits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TDSS is a family of rootkits, TDL-1 through TDL-4</a:t>
            </a:r>
          </a:p>
          <a:p>
            <a:r>
              <a:rPr lang="en-US" dirty="0"/>
              <a:t>TDL-1 hides any files from the user that start with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tdl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It does so with special drivers that are loaded on startup by editing the registry</a:t>
            </a:r>
          </a:p>
          <a:p>
            <a:pPr lvl="1"/>
            <a:r>
              <a:rPr lang="en-US" dirty="0"/>
              <a:t>The regular drivers are </a:t>
            </a:r>
            <a:r>
              <a:rPr lang="en-US" b="1" dirty="0"/>
              <a:t>hooked</a:t>
            </a:r>
            <a:r>
              <a:rPr lang="en-US" dirty="0"/>
              <a:t> so that they jump to rootkit drivers before going back to regular code</a:t>
            </a:r>
          </a:p>
          <a:p>
            <a:r>
              <a:rPr lang="en-US" dirty="0"/>
              <a:t>Later TDL versions obfuscate their code, send encrypted messages to their creators, and circumvent Windows protections for drivers</a:t>
            </a:r>
          </a:p>
          <a:p>
            <a:r>
              <a:rPr lang="en-US" dirty="0"/>
              <a:t>In 2009 </a:t>
            </a:r>
            <a:r>
              <a:rPr lang="en-US" dirty="0" err="1"/>
              <a:t>NetworkWorld</a:t>
            </a:r>
            <a:r>
              <a:rPr lang="en-US" dirty="0"/>
              <a:t> estimated that 3 million computers were control by TDSS</a:t>
            </a:r>
          </a:p>
        </p:txBody>
      </p:sp>
    </p:spTree>
    <p:extLst>
      <p:ext uri="{BB962C8B-B14F-4D97-AF65-F5344CB8AC3E}">
        <p14:creationId xmlns:p14="http://schemas.microsoft.com/office/powerpoint/2010/main" val="347467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rootkits?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Some employers may put rootkits on their office computers, giving them complete control</a:t>
            </a:r>
          </a:p>
          <a:p>
            <a:pPr lvl="1"/>
            <a:r>
              <a:rPr lang="en-US" dirty="0"/>
              <a:t>If an employee is fired, leaves, or dies</a:t>
            </a:r>
          </a:p>
          <a:p>
            <a:pPr lvl="1"/>
            <a:r>
              <a:rPr lang="en-US" dirty="0"/>
              <a:t>If an employee is up to no good</a:t>
            </a:r>
          </a:p>
          <a:p>
            <a:r>
              <a:rPr lang="en-US" dirty="0"/>
              <a:t>Parents can put rootkits on their children's computers</a:t>
            </a:r>
          </a:p>
          <a:p>
            <a:r>
              <a:rPr lang="en-US" dirty="0"/>
              <a:t>Tools like antivirus software operates a lot like a rootkit</a:t>
            </a:r>
          </a:p>
          <a:p>
            <a:pPr lvl="1"/>
            <a:r>
              <a:rPr lang="en-US" dirty="0"/>
              <a:t>High privileges</a:t>
            </a:r>
          </a:p>
          <a:p>
            <a:pPr lvl="1"/>
            <a:r>
              <a:rPr lang="en-US" dirty="0"/>
              <a:t>Hard to disable or detect</a:t>
            </a:r>
          </a:p>
          <a:p>
            <a:pPr lvl="1"/>
            <a:r>
              <a:rPr lang="en-US" dirty="0"/>
              <a:t>What happens if your antivirus software is corrupted?</a:t>
            </a:r>
          </a:p>
        </p:txBody>
      </p:sp>
    </p:spTree>
    <p:extLst>
      <p:ext uri="{BB962C8B-B14F-4D97-AF65-F5344CB8AC3E}">
        <p14:creationId xmlns:p14="http://schemas.microsoft.com/office/powerpoint/2010/main" val="365737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A3C41-FD4C-4568-989F-81E0FE40D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Ticket out the Door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575D26-C775-43F1-AD62-AAE71FE941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6250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286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Network security</a:t>
            </a:r>
          </a:p>
          <a:p>
            <a:r>
              <a:rPr lang="en-US" dirty="0"/>
              <a:t>Network attacks</a:t>
            </a:r>
          </a:p>
          <a:p>
            <a:r>
              <a:rPr lang="en-US" dirty="0"/>
              <a:t>Austin </a:t>
            </a:r>
            <a:r>
              <a:rPr lang="en-US" dirty="0" err="1"/>
              <a:t>Rheyne</a:t>
            </a:r>
            <a:r>
              <a:rPr lang="en-US" dirty="0"/>
              <a:t> presents</a:t>
            </a:r>
          </a:p>
          <a:p>
            <a:r>
              <a:rPr lang="en-US" b="1" dirty="0"/>
              <a:t>No class on Monday!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reading Sections 6.2 through 6.5</a:t>
            </a:r>
          </a:p>
          <a:p>
            <a:r>
              <a:rPr lang="en-US" dirty="0"/>
              <a:t>Keep working on Project 2</a:t>
            </a:r>
          </a:p>
          <a:p>
            <a:pPr lvl="1"/>
            <a:r>
              <a:rPr lang="en-US" dirty="0"/>
              <a:t>Due next Friday</a:t>
            </a:r>
          </a:p>
          <a:p>
            <a:r>
              <a:rPr lang="en-US" dirty="0"/>
              <a:t>Finish Assignment 3</a:t>
            </a:r>
          </a:p>
          <a:p>
            <a:pPr lvl="1"/>
            <a:r>
              <a:rPr lang="en-US" b="1" dirty="0"/>
              <a:t>Due tonight by midnight!</a:t>
            </a:r>
          </a:p>
        </p:txBody>
      </p:sp>
    </p:spTree>
    <p:extLst>
      <p:ext uri="{BB962C8B-B14F-4D97-AF65-F5344CB8AC3E}">
        <p14:creationId xmlns:p14="http://schemas.microsoft.com/office/powerpoint/2010/main" val="37265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63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930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368646-2DA6-479B-81DA-5518E2A77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for Mentors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6DEE5B7-0320-48C6-88D2-5E9C8977E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Hanby</a:t>
            </a:r>
            <a:r>
              <a:rPr lang="en-US" dirty="0"/>
              <a:t> Elementary in Westerville is looking for mentors for two programs</a:t>
            </a:r>
          </a:p>
          <a:p>
            <a:r>
              <a:rPr lang="en-US" dirty="0"/>
              <a:t>FIRST LEGO League (Tuesdays 2:45–4:45 PM)</a:t>
            </a:r>
            <a:endParaRPr lang="en-US" b="1" dirty="0"/>
          </a:p>
          <a:p>
            <a:pPr lvl="1"/>
            <a:r>
              <a:rPr lang="en-US" dirty="0"/>
              <a:t>Students research real-world problems and build and program LEGO EV3 </a:t>
            </a:r>
            <a:r>
              <a:rPr lang="en-US" dirty="0" err="1"/>
              <a:t>Mindstorm</a:t>
            </a:r>
            <a:r>
              <a:rPr lang="en-US" dirty="0"/>
              <a:t> robots to complete themed missions.</a:t>
            </a:r>
          </a:p>
          <a:p>
            <a:r>
              <a:rPr lang="en-US" dirty="0"/>
              <a:t>Girls Who Code (Mondays 2:45–3:45 PM)</a:t>
            </a:r>
          </a:p>
          <a:p>
            <a:pPr lvl="1"/>
            <a:r>
              <a:rPr lang="en-US" dirty="0"/>
              <a:t>Girls Who Code students work on projects such as app or game design, website creation, and 3D printing prototypes that solve real-world problems.</a:t>
            </a:r>
          </a:p>
          <a:p>
            <a:r>
              <a:rPr lang="en-US" dirty="0"/>
              <a:t>Both are great opportunities to give back to the community and build your resume</a:t>
            </a:r>
          </a:p>
          <a:p>
            <a:r>
              <a:rPr lang="en-US" dirty="0"/>
              <a:t>If interested, send me an e-mail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40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Adam </a:t>
            </a:r>
            <a:r>
              <a:rPr lang="en-US" dirty="0" err="1"/>
              <a:t>Garantche</a:t>
            </a:r>
            <a:r>
              <a:rPr lang="en-US" dirty="0"/>
              <a:t> Presents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59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Mandatory Access Control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241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Bell-La </a:t>
            </a:r>
            <a:r>
              <a:rPr lang="en-US" dirty="0" err="1"/>
              <a:t>Padula</a:t>
            </a:r>
            <a:r>
              <a:rPr lang="en-US" dirty="0"/>
              <a:t> Model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52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3231</TotalTime>
  <Words>1750</Words>
  <Application>Microsoft Office PowerPoint</Application>
  <PresentationFormat>Widescreen</PresentationFormat>
  <Paragraphs>220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8" baseType="lpstr">
      <vt:lpstr>Arial</vt:lpstr>
      <vt:lpstr>Calibri</vt:lpstr>
      <vt:lpstr>Corbel</vt:lpstr>
      <vt:lpstr>Courier New</vt:lpstr>
      <vt:lpstr>Symbol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Project 2</vt:lpstr>
      <vt:lpstr>Assignment 3</vt:lpstr>
      <vt:lpstr>Call for Mentors</vt:lpstr>
      <vt:lpstr>Adam Garantche Presents</vt:lpstr>
      <vt:lpstr>Mandatory Access Control</vt:lpstr>
      <vt:lpstr>Bell-La Padula Model</vt:lpstr>
      <vt:lpstr>Bell-La Padula overview</vt:lpstr>
      <vt:lpstr>Security clearances</vt:lpstr>
      <vt:lpstr>Simple security condition</vt:lpstr>
      <vt:lpstr>*-Property</vt:lpstr>
      <vt:lpstr>Basic security theorem</vt:lpstr>
      <vt:lpstr>Adding compartments</vt:lpstr>
      <vt:lpstr>Romaine lattice</vt:lpstr>
      <vt:lpstr>Updated properties</vt:lpstr>
      <vt:lpstr>Chinese Wall Model</vt:lpstr>
      <vt:lpstr>Chinese Wall overview</vt:lpstr>
      <vt:lpstr>Chinese Wall definitions</vt:lpstr>
      <vt:lpstr>COI Examples</vt:lpstr>
      <vt:lpstr>CW-Simple Security Condition</vt:lpstr>
      <vt:lpstr>CW-*-Property</vt:lpstr>
      <vt:lpstr>Biba Model</vt:lpstr>
      <vt:lpstr>Biba overview</vt:lpstr>
      <vt:lpstr>Formal rules</vt:lpstr>
      <vt:lpstr>Extensions</vt:lpstr>
      <vt:lpstr>Rootkits</vt:lpstr>
      <vt:lpstr>Rootkits</vt:lpstr>
      <vt:lpstr>Phone rootkits</vt:lpstr>
      <vt:lpstr>Rootkits evading detection</vt:lpstr>
      <vt:lpstr>Sony XCP rootkit</vt:lpstr>
      <vt:lpstr>Patching Sony XCP</vt:lpstr>
      <vt:lpstr>TDSS rootkits</vt:lpstr>
      <vt:lpstr>Good rootkits?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398</cp:revision>
  <dcterms:created xsi:type="dcterms:W3CDTF">2009-08-24T20:26:10Z</dcterms:created>
  <dcterms:modified xsi:type="dcterms:W3CDTF">2025-10-10T17:36:45Z</dcterms:modified>
</cp:coreProperties>
</file>